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2004"/>
  </p:normalViewPr>
  <p:slideViewPr>
    <p:cSldViewPr snapToGrid="0" snapToObjects="1">
      <p:cViewPr varScale="1">
        <p:scale>
          <a:sx n="78" d="100"/>
          <a:sy n="78" d="100"/>
        </p:scale>
        <p:origin x="13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4" name="Shape 3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7" name="Shape 3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Shape 68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81" name="Shape 68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Shape 68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89" name="Shape 68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Shape 69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95" name="Shape 69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3" name="Shape 37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457200">
              <a:defRPr sz="2100"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5" name="Shape 4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9" name="Shape 41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hape 61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19" name="Shape 61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Shape 63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38" name="Shape 63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Shape 64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6" name="Shape 6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AutoNum type="arabicPeriod"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Shape 65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52" name="Shape 65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457200">
              <a:defRPr sz="2000"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Shape 66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67" name="Shape 6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0"/>
          <p:cNvSpPr/>
          <p:nvPr/>
        </p:nvSpPr>
        <p:spPr>
          <a:xfrm>
            <a:off x="-2" y="0"/>
            <a:ext cx="12188954" cy="6858000"/>
          </a:xfrm>
          <a:prstGeom prst="rect">
            <a:avLst/>
          </a:prstGeom>
          <a:solidFill>
            <a:srgbClr val="E471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" name="Rectangle 11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11466" y="5408343"/>
            <a:ext cx="5746164" cy="442865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77952" y="2743518"/>
            <a:ext cx="11814048" cy="5715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222C4B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222C4B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222C4B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222C4B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222C4B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77825" y="3503864"/>
            <a:ext cx="11814175" cy="45403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buSzTx/>
              <a:buFontTx/>
              <a:buNone/>
              <a:defRPr sz="1400" b="1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ed Lis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0143" y="1221391"/>
            <a:ext cx="11411333" cy="4245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730561" y="2779776"/>
            <a:ext cx="2682241" cy="137944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12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412800" y="2779776"/>
            <a:ext cx="2682241" cy="137944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0143" y="1221391"/>
            <a:ext cx="11411333" cy="4245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1838070" y="2420938"/>
            <a:ext cx="4051301" cy="26320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1400">
                <a:solidFill>
                  <a:srgbClr val="595959"/>
                </a:solidFill>
                <a:latin typeface="ITC Franklin Gothic Std Book"/>
                <a:ea typeface="ITC Franklin Gothic Std Book"/>
                <a:cs typeface="ITC Franklin Gothic Std Book"/>
                <a:sym typeface="ITC Franklin Gothic Std Book"/>
              </a:defRPr>
            </a:pPr>
            <a:endParaRPr/>
          </a:p>
        </p:txBody>
      </p:sp>
      <p:sp>
        <p:nvSpPr>
          <p:cNvPr id="138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6288151" y="2420938"/>
            <a:ext cx="4051301" cy="26320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1400">
                <a:solidFill>
                  <a:srgbClr val="595959"/>
                </a:solidFill>
                <a:latin typeface="ITC Franklin Gothic Std Book"/>
                <a:ea typeface="ITC Franklin Gothic Std Book"/>
                <a:cs typeface="ITC Franklin Gothic Std Book"/>
                <a:sym typeface="ITC Franklin Gothic Std Book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0"/>
          <p:cNvSpPr/>
          <p:nvPr/>
        </p:nvSpPr>
        <p:spPr>
          <a:xfrm flipH="1">
            <a:off x="10995200" y="5661233"/>
            <a:ext cx="1196801" cy="1196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146" name="Shape 11"/>
          <p:cNvSpPr/>
          <p:nvPr/>
        </p:nvSpPr>
        <p:spPr>
          <a:xfrm flipH="1">
            <a:off x="10995200" y="5661166"/>
            <a:ext cx="1196801" cy="1196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8000" y="0"/>
                </a:lnTo>
                <a:cubicBezTo>
                  <a:pt x="19988" y="0"/>
                  <a:pt x="21600" y="1612"/>
                  <a:pt x="21600" y="3600"/>
                </a:cubicBez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>
              <a:alpha val="680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147" name="Title Text"/>
          <p:cNvSpPr txBox="1">
            <a:spLocks noGrp="1"/>
          </p:cNvSpPr>
          <p:nvPr>
            <p:ph type="title"/>
          </p:nvPr>
        </p:nvSpPr>
        <p:spPr>
          <a:xfrm>
            <a:off x="520700" y="2425700"/>
            <a:ext cx="10962800" cy="1244800"/>
          </a:xfrm>
          <a:prstGeom prst="rect">
            <a:avLst/>
          </a:prstGeom>
        </p:spPr>
        <p:txBody>
          <a:bodyPr lIns="91424" tIns="91424" rIns="91424" bIns="91424" anchor="b">
            <a:normAutofit/>
          </a:bodyPr>
          <a:lstStyle>
            <a:lvl1pPr>
              <a:defRPr sz="6400"/>
            </a:lvl1pPr>
          </a:lstStyle>
          <a:p>
            <a:r>
              <a:t>Title Text</a:t>
            </a:r>
          </a:p>
        </p:txBody>
      </p:sp>
      <p:sp>
        <p:nvSpPr>
          <p:cNvPr id="1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20700" y="3718840"/>
            <a:ext cx="10962800" cy="577201"/>
          </a:xfrm>
          <a:prstGeom prst="rect">
            <a:avLst/>
          </a:prstGeom>
        </p:spPr>
        <p:txBody>
          <a:bodyPr lIns="91424" tIns="91424" rIns="91424" bIns="91424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228600" indent="2286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228600" indent="6858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228600" indent="11430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228600" indent="1600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364721" y="6298456"/>
            <a:ext cx="435313" cy="449551"/>
          </a:xfrm>
          <a:prstGeom prst="rect">
            <a:avLst/>
          </a:prstGeom>
        </p:spPr>
        <p:txBody>
          <a:bodyPr lIns="91424" tIns="91424" rIns="91424" bIns="91424" anchor="ctr"/>
          <a:lstStyle>
            <a:lvl1pPr>
              <a:defRPr sz="18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Hierarc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0143" y="1221391"/>
            <a:ext cx="11411333" cy="4732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3547871" y="2597276"/>
            <a:ext cx="5095876" cy="223044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solidFill>
                  <a:srgbClr val="595959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0143" y="831247"/>
            <a:ext cx="11411333" cy="4732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6132512"/>
            <a:ext cx="9826626" cy="2921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4" name="Text Placeholder 17"/>
          <p:cNvSpPr>
            <a:spLocks noGrp="1"/>
          </p:cNvSpPr>
          <p:nvPr>
            <p:ph type="body" sz="half" idx="13"/>
          </p:nvPr>
        </p:nvSpPr>
        <p:spPr>
          <a:xfrm>
            <a:off x="1792286" y="2267712"/>
            <a:ext cx="9826626" cy="264566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indent="-457200">
              <a:lnSpc>
                <a:spcPct val="140000"/>
              </a:lnSpc>
              <a:defRPr sz="14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175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1792288" y="736600"/>
            <a:ext cx="9826626" cy="83616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ag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Rectangle 6"/>
          <p:cNvSpPr/>
          <p:nvPr/>
        </p:nvSpPr>
        <p:spPr>
          <a:xfrm rot="5400000">
            <a:off x="5899484" y="578370"/>
            <a:ext cx="393031" cy="12192001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4" name="Rectangle 7"/>
          <p:cNvSpPr/>
          <p:nvPr/>
        </p:nvSpPr>
        <p:spPr>
          <a:xfrm rot="5400000">
            <a:off x="5899484" y="198225"/>
            <a:ext cx="393031" cy="12192001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8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41664" y="6367653"/>
            <a:ext cx="3070193" cy="2366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Picture 11" descr="Picture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2192000" cy="6108192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age Lar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Rectangle 7"/>
          <p:cNvSpPr/>
          <p:nvPr/>
        </p:nvSpPr>
        <p:spPr>
          <a:xfrm rot="5400000">
            <a:off x="5899484" y="578370"/>
            <a:ext cx="393031" cy="12192001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5" name="Rectangle 8"/>
          <p:cNvSpPr/>
          <p:nvPr/>
        </p:nvSpPr>
        <p:spPr>
          <a:xfrm rot="5400000">
            <a:off x="5899484" y="198225"/>
            <a:ext cx="393031" cy="12192001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41664" y="6367653"/>
            <a:ext cx="3070193" cy="236624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Picture Placeholder 7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608647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ag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icture 10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2022" y="854673"/>
            <a:ext cx="8767957" cy="4377129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03293" y="5627123"/>
            <a:ext cx="2682241" cy="2334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7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3294" y="5899508"/>
            <a:ext cx="8876684" cy="5256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SzTx/>
              <a:buFontTx/>
              <a:buNone/>
              <a:defRPr sz="1600">
                <a:solidFill>
                  <a:srgbClr val="222C4B"/>
                </a:solidFill>
                <a:latin typeface="ITC Franklin Gothic Std Book"/>
                <a:ea typeface="ITC Franklin Gothic Std Book"/>
                <a:cs typeface="ITC Franklin Gothic Std Book"/>
                <a:sym typeface="ITC Franklin Gothic Std Book"/>
              </a:defRPr>
            </a:pPr>
            <a:endParaRPr/>
          </a:p>
        </p:txBody>
      </p:sp>
      <p:sp>
        <p:nvSpPr>
          <p:cNvPr id="2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age Small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icture Placeholder 7"/>
          <p:cNvSpPr>
            <a:spLocks noGrp="1"/>
          </p:cNvSpPr>
          <p:nvPr>
            <p:ph type="pic" idx="13"/>
          </p:nvPr>
        </p:nvSpPr>
        <p:spPr>
          <a:xfrm>
            <a:off x="1712022" y="839450"/>
            <a:ext cx="8767957" cy="437712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03293" y="5627123"/>
            <a:ext cx="2682241" cy="2334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>
              <a:lnSpc>
                <a:spcPct val="100000"/>
              </a:lnSpc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7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603294" y="5899508"/>
            <a:ext cx="8876684" cy="5256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SzTx/>
              <a:buFontTx/>
              <a:buNone/>
              <a:defRPr sz="1600">
                <a:solidFill>
                  <a:srgbClr val="222C4B"/>
                </a:solidFill>
                <a:latin typeface="ITC Franklin Gothic Std Book"/>
                <a:ea typeface="ITC Franklin Gothic Std Book"/>
                <a:cs typeface="ITC Franklin Gothic Std Book"/>
                <a:sym typeface="ITC Franklin Gothic Std Book"/>
              </a:defRPr>
            </a:pPr>
            <a:endParaRPr/>
          </a:p>
        </p:txBody>
      </p:sp>
      <p:sp>
        <p:nvSpPr>
          <p:cNvPr id="2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6"/>
          <p:cNvSpPr/>
          <p:nvPr/>
        </p:nvSpPr>
        <p:spPr>
          <a:xfrm>
            <a:off x="-2" y="0"/>
            <a:ext cx="1218895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" name="Rectangle 7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E471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5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11466" y="5408343"/>
            <a:ext cx="5746164" cy="442865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77952" y="2743518"/>
            <a:ext cx="11814048" cy="5715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77825" y="3503864"/>
            <a:ext cx="11814175" cy="45403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buSzTx/>
              <a:buFontTx/>
              <a:buNone/>
              <a:defRPr sz="1400" b="1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22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235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2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25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26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2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2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28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8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2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297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9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07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390"/>
            <a:ext cx="12192000" cy="6855221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Rectangle 6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E471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8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5759" y="3130917"/>
            <a:ext cx="11814176" cy="7318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Title Text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>
            <a:normAutofit/>
          </a:bodyPr>
          <a:lstStyle/>
          <a:p>
            <a:r>
              <a:t>Title Text</a:t>
            </a:r>
          </a:p>
        </p:txBody>
      </p:sp>
      <p:sp>
        <p:nvSpPr>
          <p:cNvPr id="316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6132512"/>
            <a:ext cx="9826626" cy="2921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5" name="Text Placeholder 17"/>
          <p:cNvSpPr>
            <a:spLocks noGrp="1"/>
          </p:cNvSpPr>
          <p:nvPr>
            <p:ph type="body" sz="half" idx="13"/>
          </p:nvPr>
        </p:nvSpPr>
        <p:spPr>
          <a:xfrm>
            <a:off x="1792286" y="2267712"/>
            <a:ext cx="9826626" cy="264566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indent="-457200">
              <a:lnSpc>
                <a:spcPct val="140000"/>
              </a:lnSpc>
              <a:defRPr sz="14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326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1792288" y="736600"/>
            <a:ext cx="9826626" cy="83616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3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390"/>
            <a:ext cx="12192000" cy="6855221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Rectangle 6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59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5759" y="3130917"/>
            <a:ext cx="11814176" cy="7318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600" b="1" u="sng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"/>
          <p:cNvSpPr/>
          <p:nvPr/>
        </p:nvSpPr>
        <p:spPr>
          <a:xfrm>
            <a:off x="-2" y="0"/>
            <a:ext cx="1218895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" name="Rectangle 7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E471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70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Straight Connector 9"/>
          <p:cNvSpPr/>
          <p:nvPr/>
        </p:nvSpPr>
        <p:spPr>
          <a:xfrm>
            <a:off x="1763773" y="5951020"/>
            <a:ext cx="2060450" cy="1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6132512"/>
            <a:ext cx="9826626" cy="2921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>
              <a:buSzTx/>
              <a:buFontTx/>
              <a:buNone/>
              <a:defRPr sz="10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Text Placeholder 17"/>
          <p:cNvSpPr>
            <a:spLocks noGrp="1"/>
          </p:cNvSpPr>
          <p:nvPr>
            <p:ph type="body" sz="half" idx="13"/>
          </p:nvPr>
        </p:nvSpPr>
        <p:spPr>
          <a:xfrm>
            <a:off x="1792286" y="2267712"/>
            <a:ext cx="9826626" cy="264566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indent="-457200">
              <a:lnSpc>
                <a:spcPct val="140000"/>
              </a:lnSpc>
              <a:defRPr sz="1400" b="1" cap="all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74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1792288" y="736600"/>
            <a:ext cx="9826626" cy="83616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3600" b="1" u="sng" cap="all">
                <a:solidFill>
                  <a:srgbClr val="FFFFFF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10"/>
          <p:cNvSpPr/>
          <p:nvPr/>
        </p:nvSpPr>
        <p:spPr>
          <a:xfrm rot="5400000">
            <a:off x="5905927" y="-5525785"/>
            <a:ext cx="380145" cy="11431714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" name="Rectangle 6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84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7" name="Rectangle 8"/>
          <p:cNvGrpSpPr/>
          <p:nvPr/>
        </p:nvGrpSpPr>
        <p:grpSpPr>
          <a:xfrm>
            <a:off x="11811855" y="0"/>
            <a:ext cx="380145" cy="6858000"/>
            <a:chOff x="0" y="0"/>
            <a:chExt cx="380143" cy="6858000"/>
          </a:xfrm>
        </p:grpSpPr>
        <p:sp>
          <p:nvSpPr>
            <p:cNvPr id="85" name="Rectangle"/>
            <p:cNvSpPr/>
            <p:nvPr/>
          </p:nvSpPr>
          <p:spPr>
            <a:xfrm>
              <a:off x="0" y="0"/>
              <a:ext cx="380144" cy="6858000"/>
            </a:xfrm>
            <a:prstGeom prst="rect">
              <a:avLst/>
            </a:prstGeom>
            <a:solidFill>
              <a:srgbClr val="222C4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" name="Text"/>
            <p:cNvSpPr txBox="1"/>
            <p:nvPr/>
          </p:nvSpPr>
          <p:spPr>
            <a:xfrm>
              <a:off x="0" y="3249930"/>
              <a:ext cx="380144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          </a:t>
              </a:r>
            </a:p>
          </p:txBody>
        </p:sp>
      </p:grpSp>
      <p:sp>
        <p:nvSpPr>
          <p:cNvPr id="88" name="Rectangle 9"/>
          <p:cNvSpPr/>
          <p:nvPr/>
        </p:nvSpPr>
        <p:spPr>
          <a:xfrm rot="5400000">
            <a:off x="5905927" y="952072"/>
            <a:ext cx="380145" cy="11431713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77952" y="2315580"/>
            <a:ext cx="11436223" cy="146291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0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0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0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0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0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77952" y="4181011"/>
            <a:ext cx="11436223" cy="1837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buSzTx/>
              <a:buFontTx/>
              <a:buNone/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"/>
          <p:cNvSpPr/>
          <p:nvPr/>
        </p:nvSpPr>
        <p:spPr>
          <a:xfrm flipH="1">
            <a:off x="10995200" y="5661233"/>
            <a:ext cx="1196801" cy="1196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106" name="Shape 11"/>
          <p:cNvSpPr/>
          <p:nvPr/>
        </p:nvSpPr>
        <p:spPr>
          <a:xfrm flipH="1">
            <a:off x="10995200" y="5661166"/>
            <a:ext cx="1196801" cy="1196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8000" y="0"/>
                </a:lnTo>
                <a:cubicBezTo>
                  <a:pt x="19988" y="0"/>
                  <a:pt x="21600" y="1612"/>
                  <a:pt x="21600" y="3600"/>
                </a:cubicBez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>
              <a:alpha val="680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107" name="Title Text"/>
          <p:cNvSpPr txBox="1">
            <a:spLocks noGrp="1"/>
          </p:cNvSpPr>
          <p:nvPr>
            <p:ph type="title"/>
          </p:nvPr>
        </p:nvSpPr>
        <p:spPr>
          <a:xfrm>
            <a:off x="520700" y="2425700"/>
            <a:ext cx="10962800" cy="1244800"/>
          </a:xfrm>
          <a:prstGeom prst="rect">
            <a:avLst/>
          </a:prstGeom>
        </p:spPr>
        <p:txBody>
          <a:bodyPr lIns="91424" tIns="91424" rIns="91424" bIns="91424" anchor="b">
            <a:normAutofit/>
          </a:bodyPr>
          <a:lstStyle>
            <a:lvl1pPr>
              <a:defRPr sz="6400"/>
            </a:lvl1pPr>
          </a:lstStyle>
          <a:p>
            <a:r>
              <a:t>Title Text</a:t>
            </a:r>
          </a:p>
        </p:txBody>
      </p:sp>
      <p:sp>
        <p:nvSpPr>
          <p:cNvPr id="10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20700" y="3718840"/>
            <a:ext cx="10962800" cy="577201"/>
          </a:xfrm>
          <a:prstGeom prst="rect">
            <a:avLst/>
          </a:prstGeom>
        </p:spPr>
        <p:txBody>
          <a:bodyPr lIns="91424" tIns="91424" rIns="91424" bIns="91424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228600" indent="2286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228600" indent="6858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228600" indent="11430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228600" indent="1600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364721" y="6298456"/>
            <a:ext cx="435313" cy="449551"/>
          </a:xfrm>
          <a:prstGeom prst="rect">
            <a:avLst/>
          </a:prstGeom>
        </p:spPr>
        <p:txBody>
          <a:bodyPr lIns="91424" tIns="91424" rIns="91424" bIns="91424" anchor="ctr"/>
          <a:lstStyle>
            <a:lvl1pPr>
              <a:defRPr sz="1800" b="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ed List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0143" y="1221391"/>
            <a:ext cx="11411333" cy="4245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  <a:lvl2pPr marL="0" indent="4572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2pPr>
            <a:lvl3pPr marL="0" indent="9144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3pPr>
            <a:lvl4pPr marL="0" indent="13716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4pPr>
            <a:lvl5pPr marL="0" indent="1828800" algn="ctr">
              <a:buSzTx/>
              <a:buFontTx/>
              <a:buNone/>
              <a:defRPr sz="3200" b="1" u="sng" cap="all">
                <a:solidFill>
                  <a:srgbClr val="222C4B"/>
                </a:solidFill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730561" y="2779776"/>
            <a:ext cx="2682241" cy="137944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>
              <a:defRPr sz="1600" b="1" cap="all">
                <a:solidFill>
                  <a:srgbClr val="222C4B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 rot="5400000">
            <a:off x="5905927" y="-5525785"/>
            <a:ext cx="380145" cy="11431714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Rectangle 7"/>
          <p:cNvSpPr/>
          <p:nvPr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" name="Picture 8" descr="Picture 8"/>
          <p:cNvPicPr>
            <a:picLocks noChangeAspect="1"/>
          </p:cNvPicPr>
          <p:nvPr/>
        </p:nvPicPr>
        <p:blipFill>
          <a:blip r:embed="rId33">
            <a:extLst/>
          </a:blip>
          <a:stretch>
            <a:fillRect/>
          </a:stretch>
        </p:blipFill>
        <p:spPr>
          <a:xfrm>
            <a:off x="-3" y="0"/>
            <a:ext cx="1727201" cy="20574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" name="Rectangle 9"/>
          <p:cNvGrpSpPr/>
          <p:nvPr/>
        </p:nvGrpSpPr>
        <p:grpSpPr>
          <a:xfrm>
            <a:off x="11811855" y="0"/>
            <a:ext cx="380145" cy="6858000"/>
            <a:chOff x="0" y="0"/>
            <a:chExt cx="380143" cy="6858000"/>
          </a:xfrm>
        </p:grpSpPr>
        <p:sp>
          <p:nvSpPr>
            <p:cNvPr id="5" name="Rectangle"/>
            <p:cNvSpPr/>
            <p:nvPr/>
          </p:nvSpPr>
          <p:spPr>
            <a:xfrm>
              <a:off x="0" y="0"/>
              <a:ext cx="380144" cy="6858000"/>
            </a:xfrm>
            <a:prstGeom prst="rect">
              <a:avLst/>
            </a:prstGeom>
            <a:solidFill>
              <a:srgbClr val="222C4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" name="Text"/>
            <p:cNvSpPr txBox="1"/>
            <p:nvPr/>
          </p:nvSpPr>
          <p:spPr>
            <a:xfrm>
              <a:off x="0" y="3249930"/>
              <a:ext cx="380144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          </a:t>
              </a:r>
            </a:p>
          </p:txBody>
        </p:sp>
      </p:grpSp>
      <p:sp>
        <p:nvSpPr>
          <p:cNvPr id="8" name="Rectangle 10"/>
          <p:cNvSpPr/>
          <p:nvPr/>
        </p:nvSpPr>
        <p:spPr>
          <a:xfrm rot="5400000">
            <a:off x="5905927" y="952072"/>
            <a:ext cx="380145" cy="11431713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" name="Rectangle 14"/>
          <p:cNvSpPr/>
          <p:nvPr/>
        </p:nvSpPr>
        <p:spPr>
          <a:xfrm rot="5400000">
            <a:off x="5905927" y="571927"/>
            <a:ext cx="380145" cy="11431713"/>
          </a:xfrm>
          <a:prstGeom prst="rect">
            <a:avLst/>
          </a:prstGeom>
          <a:solidFill>
            <a:srgbClr val="222C4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0" name="Picture 11" descr="Picture 11"/>
          <p:cNvPicPr>
            <a:picLocks noChangeAspect="1"/>
          </p:cNvPicPr>
          <p:nvPr/>
        </p:nvPicPr>
        <p:blipFill>
          <a:blip r:embed="rId34">
            <a:extLst/>
          </a:blip>
          <a:stretch>
            <a:fillRect/>
          </a:stretch>
        </p:blipFill>
        <p:spPr>
          <a:xfrm>
            <a:off x="8741664" y="6367653"/>
            <a:ext cx="3070193" cy="236624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99802" y="6325849"/>
            <a:ext cx="330162" cy="3327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600" b="1">
                <a:solidFill>
                  <a:srgbClr val="FFFFFF"/>
                </a:solid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TC Franklin Gothic Std Heavy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Text Placeholder 3"/>
          <p:cNvSpPr txBox="1"/>
          <p:nvPr/>
        </p:nvSpPr>
        <p:spPr>
          <a:xfrm>
            <a:off x="987034" y="2002919"/>
            <a:ext cx="10886969" cy="11290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Neural Cache: Bit-Serial In-Cache Acceleration of Deep Neural Networks</a:t>
            </a:r>
          </a:p>
        </p:txBody>
      </p:sp>
      <p:sp>
        <p:nvSpPr>
          <p:cNvPr id="337" name="Rectangle 5"/>
          <p:cNvSpPr txBox="1"/>
          <p:nvPr/>
        </p:nvSpPr>
        <p:spPr>
          <a:xfrm>
            <a:off x="987034" y="3313072"/>
            <a:ext cx="8090401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600"/>
            </a:pPr>
            <a:r>
              <a:t>Charles Eckert, Xiaowei Wang, Jingcheng Wang, Arun Subramaniyan,</a:t>
            </a:r>
          </a:p>
          <a:p>
            <a:pPr>
              <a:defRPr sz="1600"/>
            </a:pPr>
            <a:r>
              <a:t>Ravi Iyer†, Dennis Sylvester, David Blaauw, and Reetuparna Das</a:t>
            </a:r>
          </a:p>
        </p:txBody>
      </p:sp>
      <p:sp>
        <p:nvSpPr>
          <p:cNvPr id="338" name="Rectangle 6"/>
          <p:cNvSpPr txBox="1"/>
          <p:nvPr/>
        </p:nvSpPr>
        <p:spPr>
          <a:xfrm>
            <a:off x="987033" y="4050715"/>
            <a:ext cx="948176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600"/>
            </a:lvl1pPr>
          </a:lstStyle>
          <a:p>
            <a:r>
              <a:t>2018 ACM/IEEE 45th Annual International Symposium on Computer Architecture</a:t>
            </a:r>
          </a:p>
        </p:txBody>
      </p:sp>
      <p:sp>
        <p:nvSpPr>
          <p:cNvPr id="339" name="Rectangle 7"/>
          <p:cNvSpPr txBox="1"/>
          <p:nvPr/>
        </p:nvSpPr>
        <p:spPr>
          <a:xfrm>
            <a:off x="987034" y="4511359"/>
            <a:ext cx="8624253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t>Reviewed and presented by Jingyun Ning (jn2ne@virginia.edu)</a:t>
            </a:r>
          </a:p>
        </p:txBody>
      </p:sp>
      <p:sp>
        <p:nvSpPr>
          <p:cNvPr id="340" name="TextBox 8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41" name="Rectangle 7"/>
          <p:cNvSpPr txBox="1"/>
          <p:nvPr/>
        </p:nvSpPr>
        <p:spPr>
          <a:xfrm>
            <a:off x="997954" y="1131627"/>
            <a:ext cx="2911188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t>CpE Qualifying Exam</a:t>
            </a:r>
          </a:p>
        </p:txBody>
      </p:sp>
      <p:sp>
        <p:nvSpPr>
          <p:cNvPr id="342" name="Rectangle 7"/>
          <p:cNvSpPr txBox="1"/>
          <p:nvPr/>
        </p:nvSpPr>
        <p:spPr>
          <a:xfrm>
            <a:off x="6071558" y="1131627"/>
            <a:ext cx="5705288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r>
              <a:t>Secondary paper: Computer Architecture</a:t>
            </a:r>
          </a:p>
        </p:txBody>
      </p:sp>
      <p:sp>
        <p:nvSpPr>
          <p:cNvPr id="343" name="CpE Ph.D. student"/>
          <p:cNvSpPr txBox="1"/>
          <p:nvPr/>
        </p:nvSpPr>
        <p:spPr>
          <a:xfrm>
            <a:off x="4780552" y="4965314"/>
            <a:ext cx="2630896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300"/>
            </a:lvl1pPr>
          </a:lstStyle>
          <a:p>
            <a:r>
              <a:t>CpE Ph.D. student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Text Placeholder 2"/>
          <p:cNvSpPr txBox="1"/>
          <p:nvPr/>
        </p:nvSpPr>
        <p:spPr>
          <a:xfrm>
            <a:off x="2999092" y="951022"/>
            <a:ext cx="6424159" cy="4575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6200" tIns="76200" rIns="76200" bIns="76200"/>
          <a:lstStyle/>
          <a:p>
            <a:pPr algn="ctr">
              <a:lnSpc>
                <a:spcPct val="200000"/>
              </a:lnSpc>
              <a:defRPr sz="3600" b="1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Outline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Introduction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Neural Cache Arithmetic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 b="1"/>
            </a:pPr>
            <a:r>
              <a:t>Neural Cache Architecture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Results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Conclusion and Review</a:t>
            </a:r>
            <a:endParaRPr sz="2000"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2000"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2000"/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Neural Cache Architecture</a:t>
            </a:r>
          </a:p>
        </p:txBody>
      </p:sp>
      <p:sp>
        <p:nvSpPr>
          <p:cNvPr id="632" name="Text Placeholder 2"/>
          <p:cNvSpPr txBox="1"/>
          <p:nvPr/>
        </p:nvSpPr>
        <p:spPr>
          <a:xfrm>
            <a:off x="1792286" y="1699946"/>
            <a:ext cx="8853942" cy="1731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Each cache slice has 20 ways (Xeon E5 has 14 slices)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SRAM arrays compute convolutions in parallel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Each slice computes 18 x 32 convolutions in parallel</a:t>
            </a:r>
            <a:endParaRPr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  <p:grpSp>
        <p:nvGrpSpPr>
          <p:cNvPr id="635" name="Group 1"/>
          <p:cNvGrpSpPr/>
          <p:nvPr/>
        </p:nvGrpSpPr>
        <p:grpSpPr>
          <a:xfrm>
            <a:off x="1918251" y="3253184"/>
            <a:ext cx="5723520" cy="2892760"/>
            <a:chOff x="0" y="0"/>
            <a:chExt cx="5723518" cy="2892759"/>
          </a:xfrm>
        </p:grpSpPr>
        <p:pic>
          <p:nvPicPr>
            <p:cNvPr id="633" name="Picture 3" descr="Picture 3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723519" cy="25823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34" name="Rectangle 7"/>
            <p:cNvSpPr txBox="1"/>
            <p:nvPr/>
          </p:nvSpPr>
          <p:spPr>
            <a:xfrm>
              <a:off x="2451122" y="2598119"/>
              <a:ext cx="878023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>
                  <a:solidFill>
                    <a:srgbClr val="808080"/>
                  </a:solidFill>
                </a:defRPr>
              </a:lvl1pPr>
            </a:lstStyle>
            <a:p>
              <a:r>
                <a:t>(Figure 9)</a:t>
              </a:r>
            </a:p>
          </p:txBody>
        </p:sp>
      </p:grpSp>
      <p:sp>
        <p:nvSpPr>
          <p:cNvPr id="636" name="TextBox 8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8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Text Placeholder 2"/>
          <p:cNvSpPr txBox="1"/>
          <p:nvPr/>
        </p:nvSpPr>
        <p:spPr>
          <a:xfrm>
            <a:off x="1792288" y="1966740"/>
            <a:ext cx="6592291" cy="416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lvl="1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Load filter weights from DRAM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457200" lvl="1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Load input data from DRAM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457200" lvl="1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Perform Multiply and Accumulate (MAC) and reduction operations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457200" lvl="1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Output data transfer to the reserved ways (way 19) in each slice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>
              <a:lnSpc>
                <a:spcPct val="140000"/>
              </a:lnSpc>
              <a:spcBef>
                <a:spcPts val="1000"/>
              </a:spcBef>
              <a:defRPr sz="20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  <p:pic>
        <p:nvPicPr>
          <p:cNvPr id="641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49668" y="1601760"/>
            <a:ext cx="3203975" cy="3544277"/>
          </a:xfrm>
          <a:prstGeom prst="rect">
            <a:avLst/>
          </a:prstGeom>
          <a:ln w="12700">
            <a:miter lim="400000"/>
          </a:ln>
        </p:spPr>
      </p:pic>
      <p:sp>
        <p:nvSpPr>
          <p:cNvPr id="642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Data Movement</a:t>
            </a:r>
          </a:p>
        </p:txBody>
      </p:sp>
      <p:sp>
        <p:nvSpPr>
          <p:cNvPr id="643" name="Rectangle 9"/>
          <p:cNvSpPr txBox="1"/>
          <p:nvPr/>
        </p:nvSpPr>
        <p:spPr>
          <a:xfrm>
            <a:off x="9796722" y="5187882"/>
            <a:ext cx="971264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(Figure 10)</a:t>
            </a:r>
          </a:p>
        </p:txBody>
      </p:sp>
      <p:sp>
        <p:nvSpPr>
          <p:cNvPr id="644" name="TextBox 10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9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Supporting Functions</a:t>
            </a:r>
          </a:p>
        </p:txBody>
      </p:sp>
      <p:sp>
        <p:nvSpPr>
          <p:cNvPr id="649" name="Text Placeholder 2"/>
          <p:cNvSpPr txBox="1"/>
          <p:nvPr/>
        </p:nvSpPr>
        <p:spPr>
          <a:xfrm>
            <a:off x="1792288" y="1955989"/>
            <a:ext cx="6883739" cy="2443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1900"/>
            </a:pPr>
            <a:r>
              <a:t>Max Pooling, Avg Pooling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1900"/>
            </a:pPr>
            <a:r>
              <a:t>Quantization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1900"/>
            </a:pPr>
            <a:r>
              <a:t>Batch Normalization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1900"/>
            </a:pPr>
            <a:r>
              <a:t>Relu 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1900"/>
            </a:pPr>
            <a:r>
              <a:t>Fully connected</a:t>
            </a:r>
          </a:p>
        </p:txBody>
      </p:sp>
      <p:sp>
        <p:nvSpPr>
          <p:cNvPr id="650" name="TextBox 6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10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ext Placeholder 2"/>
          <p:cNvSpPr txBox="1"/>
          <p:nvPr/>
        </p:nvSpPr>
        <p:spPr>
          <a:xfrm>
            <a:off x="2999092" y="951022"/>
            <a:ext cx="6424159" cy="4575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6200" tIns="76200" rIns="76200" bIns="76200"/>
          <a:lstStyle/>
          <a:p>
            <a:pPr algn="ctr">
              <a:lnSpc>
                <a:spcPct val="200000"/>
              </a:lnSpc>
              <a:defRPr sz="3600" b="1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Outline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Introduction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Neural Cache Arithmetic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Neural Cache Architecture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 b="1"/>
            </a:pPr>
            <a:r>
              <a:t>Results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Conclusion and Review</a:t>
            </a:r>
            <a:endParaRPr sz="2000"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2000"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2000"/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Results </a:t>
            </a:r>
          </a:p>
        </p:txBody>
      </p:sp>
      <p:sp>
        <p:nvSpPr>
          <p:cNvPr id="657" name="Text Placeholder 2"/>
          <p:cNvSpPr txBox="1"/>
          <p:nvPr/>
        </p:nvSpPr>
        <p:spPr>
          <a:xfrm>
            <a:off x="1792288" y="1512745"/>
            <a:ext cx="6883739" cy="2853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Latency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100"/>
            </a:pPr>
            <a:r>
              <a:t>Neural cache exploits data parallelism across  convolution to provide low-latency inference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100"/>
            </a:pPr>
            <a:r>
              <a:t>Running inference on the Inception v3 model. 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1500" b="1" cap="all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1500" b="1" cap="all">
                <a:solidFill>
                  <a:srgbClr val="FFFFFF"/>
                </a:solidFill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1500" b="1" cap="all">
                <a:solidFill>
                  <a:srgbClr val="FFFFFF"/>
                </a:solidFill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1500" b="1" cap="all">
                <a:solidFill>
                  <a:srgbClr val="FFFFFF"/>
                </a:solidFill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</p:txBody>
      </p:sp>
      <p:grpSp>
        <p:nvGrpSpPr>
          <p:cNvPr id="660" name="Group 1"/>
          <p:cNvGrpSpPr/>
          <p:nvPr/>
        </p:nvGrpSpPr>
        <p:grpSpPr>
          <a:xfrm>
            <a:off x="2436754" y="3428998"/>
            <a:ext cx="4157691" cy="2511408"/>
            <a:chOff x="0" y="0"/>
            <a:chExt cx="4157690" cy="2511406"/>
          </a:xfrm>
        </p:grpSpPr>
        <p:pic>
          <p:nvPicPr>
            <p:cNvPr id="658" name="Picture 9" descr="Picture 9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157691" cy="23416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59" name="Rectangle 10"/>
            <p:cNvSpPr txBox="1"/>
            <p:nvPr/>
          </p:nvSpPr>
          <p:spPr>
            <a:xfrm>
              <a:off x="2078844" y="2216766"/>
              <a:ext cx="977559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400">
                  <a:solidFill>
                    <a:srgbClr val="808080"/>
                  </a:solidFill>
                </a:defRPr>
              </a:lvl1pPr>
            </a:lstStyle>
            <a:p>
              <a:r>
                <a:t>(Figure 14)</a:t>
              </a:r>
            </a:p>
          </p:txBody>
        </p:sp>
      </p:grpSp>
      <p:grpSp>
        <p:nvGrpSpPr>
          <p:cNvPr id="663" name="Group 2"/>
          <p:cNvGrpSpPr/>
          <p:nvPr/>
        </p:nvGrpSpPr>
        <p:grpSpPr>
          <a:xfrm>
            <a:off x="7022686" y="3397034"/>
            <a:ext cx="2943353" cy="2405340"/>
            <a:chOff x="0" y="0"/>
            <a:chExt cx="2943352" cy="2405339"/>
          </a:xfrm>
        </p:grpSpPr>
        <p:pic>
          <p:nvPicPr>
            <p:cNvPr id="661" name="Picture 7" descr="Picture 7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943353" cy="21265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62" name="Rectangle 11"/>
            <p:cNvSpPr txBox="1"/>
            <p:nvPr/>
          </p:nvSpPr>
          <p:spPr>
            <a:xfrm>
              <a:off x="1278366" y="2110699"/>
              <a:ext cx="1227959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400">
                  <a:solidFill>
                    <a:srgbClr val="808080"/>
                  </a:solidFill>
                </a:defRPr>
              </a:lvl1pPr>
            </a:lstStyle>
            <a:p>
              <a:r>
                <a:t>(Figure 15)</a:t>
              </a:r>
            </a:p>
          </p:txBody>
        </p:sp>
      </p:grpSp>
      <p:sp>
        <p:nvSpPr>
          <p:cNvPr id="664" name="TextBox 12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665" name="Oval"/>
          <p:cNvSpPr/>
          <p:nvPr/>
        </p:nvSpPr>
        <p:spPr>
          <a:xfrm>
            <a:off x="9033799" y="4719814"/>
            <a:ext cx="935268" cy="1069886"/>
          </a:xfrm>
          <a:prstGeom prst="ellipse">
            <a:avLst/>
          </a:prstGeom>
          <a:ln w="38100">
            <a:solidFill>
              <a:srgbClr val="FF2600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" grpId="1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Batching </a:t>
            </a:r>
          </a:p>
        </p:txBody>
      </p:sp>
      <p:sp>
        <p:nvSpPr>
          <p:cNvPr id="670" name="Rectangle 5"/>
          <p:cNvSpPr txBox="1"/>
          <p:nvPr/>
        </p:nvSpPr>
        <p:spPr>
          <a:xfrm>
            <a:off x="1792288" y="1890235"/>
            <a:ext cx="7024800" cy="1671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1900"/>
            </a:pPr>
            <a:r>
              <a:t>Neural Cache scales linearly with number of host CPUs</a:t>
            </a: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1900"/>
            </a:pPr>
            <a:r>
              <a:t>Increase becomes steady because of the effect of amortization of filter loading time diminishes as batching size increases.</a:t>
            </a:r>
          </a:p>
        </p:txBody>
      </p:sp>
      <p:pic>
        <p:nvPicPr>
          <p:cNvPr id="67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27025" y="3289300"/>
            <a:ext cx="3571175" cy="2580849"/>
          </a:xfrm>
          <a:prstGeom prst="rect">
            <a:avLst/>
          </a:prstGeom>
          <a:ln w="12700">
            <a:miter lim="400000"/>
          </a:ln>
        </p:spPr>
      </p:pic>
      <p:sp>
        <p:nvSpPr>
          <p:cNvPr id="672" name="TextBox 7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12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Performances</a:t>
            </a:r>
          </a:p>
        </p:txBody>
      </p:sp>
      <p:sp>
        <p:nvSpPr>
          <p:cNvPr id="675" name="Text Placeholder 2"/>
          <p:cNvSpPr txBox="1"/>
          <p:nvPr/>
        </p:nvSpPr>
        <p:spPr>
          <a:xfrm>
            <a:off x="1792288" y="1512745"/>
            <a:ext cx="5904513" cy="2843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Power and Energy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Scaling with Cache Capacity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Increase convolutions can be done in parallel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Reduce Input loading time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Fewer inter-layer data transfer </a:t>
            </a:r>
          </a:p>
        </p:txBody>
      </p:sp>
      <p:pic>
        <p:nvPicPr>
          <p:cNvPr id="676" name="Picture 11" descr="Picture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53644" y="2010623"/>
            <a:ext cx="4278301" cy="62662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7" name="Picture 13" descr="Picture 1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331299" y="4494881"/>
            <a:ext cx="4322991" cy="477712"/>
          </a:xfrm>
          <a:prstGeom prst="rect">
            <a:avLst/>
          </a:prstGeom>
          <a:ln w="12700">
            <a:miter lim="400000"/>
          </a:ln>
        </p:spPr>
      </p:pic>
      <p:sp>
        <p:nvSpPr>
          <p:cNvPr id="678" name="TextBox 7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679" name="Rounded Rectangle"/>
          <p:cNvSpPr/>
          <p:nvPr/>
        </p:nvSpPr>
        <p:spPr>
          <a:xfrm>
            <a:off x="5458429" y="1688933"/>
            <a:ext cx="1155237" cy="1132443"/>
          </a:xfrm>
          <a:prstGeom prst="roundRect">
            <a:avLst>
              <a:gd name="adj" fmla="val 15302"/>
            </a:avLst>
          </a:prstGeom>
          <a:ln w="38100">
            <a:solidFill>
              <a:srgbClr val="FF2600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9" grpId="1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Text Placeholder 2"/>
          <p:cNvSpPr txBox="1"/>
          <p:nvPr/>
        </p:nvSpPr>
        <p:spPr>
          <a:xfrm>
            <a:off x="2999092" y="951022"/>
            <a:ext cx="6424159" cy="4575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6200" tIns="76200" rIns="76200" bIns="76200"/>
          <a:lstStyle/>
          <a:p>
            <a:pPr algn="ctr">
              <a:lnSpc>
                <a:spcPct val="200000"/>
              </a:lnSpc>
              <a:defRPr sz="3600" b="1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Outline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Introduction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Neural Cache Arithmetic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Neural Cache Architecture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Results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 b="1"/>
            </a:pPr>
            <a:r>
              <a:t>Conclusion and Review</a:t>
            </a:r>
            <a:endParaRPr sz="2000"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2000"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2000"/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Conclusion</a:t>
            </a:r>
          </a:p>
        </p:txBody>
      </p:sp>
      <p:sp>
        <p:nvSpPr>
          <p:cNvPr id="686" name="Text Placeholder 2"/>
          <p:cNvSpPr txBox="1"/>
          <p:nvPr/>
        </p:nvSpPr>
        <p:spPr>
          <a:xfrm>
            <a:off x="1763328" y="2388813"/>
            <a:ext cx="9343073" cy="5033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Demonstrate in-cache arithmetic compute capabilities for caches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Able to perform additions, multiplications and reductions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Propose bit-serial implementation with transposed data layout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Allow massively parallel compute for Deep Neural Networks. </a:t>
            </a:r>
            <a:endParaRPr sz="1200"/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>
              <a:lnSpc>
                <a:spcPct val="140000"/>
              </a:lnSpc>
              <a:spcBef>
                <a:spcPts val="1000"/>
              </a:spcBef>
              <a:defRPr sz="2000"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  <p:sp>
        <p:nvSpPr>
          <p:cNvPr id="687" name="TextBox 6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14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 Placeholder 2"/>
          <p:cNvSpPr txBox="1"/>
          <p:nvPr/>
        </p:nvSpPr>
        <p:spPr>
          <a:xfrm>
            <a:off x="2999092" y="951022"/>
            <a:ext cx="6424159" cy="4575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6200" tIns="76200" rIns="76200" bIns="76200"/>
          <a:lstStyle/>
          <a:p>
            <a:pPr algn="ctr">
              <a:lnSpc>
                <a:spcPct val="200000"/>
              </a:lnSpc>
              <a:defRPr sz="3600" b="1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Outline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 b="1"/>
            </a:pPr>
            <a:r>
              <a:t>Introduction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Neural Cache Arithmetic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Neural Cache Architecture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Results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Conclusion and Review</a:t>
            </a:r>
            <a:endParaRPr sz="2000"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2000"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2000"/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Limitations</a:t>
            </a:r>
          </a:p>
        </p:txBody>
      </p:sp>
      <p:sp>
        <p:nvSpPr>
          <p:cNvPr id="692" name="Text Placeholder 2"/>
          <p:cNvSpPr txBox="1"/>
          <p:nvPr/>
        </p:nvSpPr>
        <p:spPr>
          <a:xfrm>
            <a:off x="1821247" y="2227373"/>
            <a:ext cx="9343073" cy="33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Implement Neural Cache on an unusually large 35MB LLC 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Lack detailed explanations of support of CNN functions</a:t>
            </a: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/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  <p:sp>
        <p:nvSpPr>
          <p:cNvPr id="693" name="TextBox 9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15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Rectangle 4"/>
          <p:cNvSpPr txBox="1"/>
          <p:nvPr/>
        </p:nvSpPr>
        <p:spPr>
          <a:xfrm>
            <a:off x="4347344" y="2967334"/>
            <a:ext cx="3497311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5400"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r>
              <a:t>Thank you!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Introduction</a:t>
            </a:r>
          </a:p>
        </p:txBody>
      </p:sp>
      <p:sp>
        <p:nvSpPr>
          <p:cNvPr id="348" name="Text Placeholder 2"/>
          <p:cNvSpPr txBox="1"/>
          <p:nvPr/>
        </p:nvSpPr>
        <p:spPr>
          <a:xfrm>
            <a:off x="1792288" y="1766181"/>
            <a:ext cx="6850006" cy="48488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Memory wall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Memory hierarchy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Processing-in-memory (PIM): 3D stacking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Increase processing speed and memory transfer rate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Decrease latency and power usage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solidFill>
                  <a:srgbClr val="FF0000"/>
                </a:solidFill>
              </a:defRPr>
            </a:pPr>
            <a:r>
              <a:t>Significantly increase the cost to the system.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  <p:sp>
        <p:nvSpPr>
          <p:cNvPr id="349" name="Isosceles Triangle 1"/>
          <p:cNvSpPr/>
          <p:nvPr/>
        </p:nvSpPr>
        <p:spPr>
          <a:xfrm>
            <a:off x="8164418" y="1815831"/>
            <a:ext cx="3573405" cy="3276001"/>
          </a:xfrm>
          <a:prstGeom prst="triangl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0" name="Straight Connector 3"/>
          <p:cNvSpPr/>
          <p:nvPr/>
        </p:nvSpPr>
        <p:spPr>
          <a:xfrm>
            <a:off x="9568799" y="2527200"/>
            <a:ext cx="770401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1" name="Straight Connector 8"/>
          <p:cNvSpPr/>
          <p:nvPr/>
        </p:nvSpPr>
        <p:spPr>
          <a:xfrm>
            <a:off x="9245999" y="3126000"/>
            <a:ext cx="1460401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2" name="Rectangle: Rounded Corners 13"/>
          <p:cNvSpPr/>
          <p:nvPr/>
        </p:nvSpPr>
        <p:spPr>
          <a:xfrm>
            <a:off x="10679906" y="3069431"/>
            <a:ext cx="76201" cy="5657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3" name="Straight Connector 14"/>
          <p:cNvSpPr/>
          <p:nvPr/>
        </p:nvSpPr>
        <p:spPr>
          <a:xfrm>
            <a:off x="8944799" y="3728358"/>
            <a:ext cx="2049601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4" name="Straight Connector 16"/>
          <p:cNvSpPr/>
          <p:nvPr/>
        </p:nvSpPr>
        <p:spPr>
          <a:xfrm>
            <a:off x="8544000" y="4361458"/>
            <a:ext cx="2781601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5" name="TextBox 18"/>
          <p:cNvSpPr txBox="1"/>
          <p:nvPr/>
        </p:nvSpPr>
        <p:spPr>
          <a:xfrm>
            <a:off x="9588137" y="2253512"/>
            <a:ext cx="79162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Register</a:t>
            </a:r>
          </a:p>
        </p:txBody>
      </p:sp>
      <p:sp>
        <p:nvSpPr>
          <p:cNvPr id="356" name="TextBox 19"/>
          <p:cNvSpPr txBox="1"/>
          <p:nvPr/>
        </p:nvSpPr>
        <p:spPr>
          <a:xfrm>
            <a:off x="9655268" y="2855870"/>
            <a:ext cx="628664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Cache</a:t>
            </a:r>
          </a:p>
        </p:txBody>
      </p:sp>
      <p:sp>
        <p:nvSpPr>
          <p:cNvPr id="357" name="TextBox 20"/>
          <p:cNvSpPr txBox="1"/>
          <p:nvPr/>
        </p:nvSpPr>
        <p:spPr>
          <a:xfrm>
            <a:off x="9044903" y="3438621"/>
            <a:ext cx="1973401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Main memory or RAM</a:t>
            </a:r>
          </a:p>
        </p:txBody>
      </p:sp>
      <p:sp>
        <p:nvSpPr>
          <p:cNvPr id="358" name="TextBox 21"/>
          <p:cNvSpPr txBox="1"/>
          <p:nvPr/>
        </p:nvSpPr>
        <p:spPr>
          <a:xfrm>
            <a:off x="9469305" y="4062029"/>
            <a:ext cx="112459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Hard disk</a:t>
            </a:r>
          </a:p>
        </p:txBody>
      </p:sp>
      <p:sp>
        <p:nvSpPr>
          <p:cNvPr id="359" name="TextBox 22"/>
          <p:cNvSpPr txBox="1"/>
          <p:nvPr/>
        </p:nvSpPr>
        <p:spPr>
          <a:xfrm>
            <a:off x="9469307" y="4767653"/>
            <a:ext cx="1286801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Magnetic Tape</a:t>
            </a:r>
          </a:p>
        </p:txBody>
      </p:sp>
      <p:sp>
        <p:nvSpPr>
          <p:cNvPr id="360" name="TextBox 23"/>
          <p:cNvSpPr txBox="1"/>
          <p:nvPr/>
        </p:nvSpPr>
        <p:spPr>
          <a:xfrm>
            <a:off x="7900599" y="1810562"/>
            <a:ext cx="1286801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Access Time (increasing) </a:t>
            </a:r>
          </a:p>
        </p:txBody>
      </p:sp>
      <p:sp>
        <p:nvSpPr>
          <p:cNvPr id="361" name="TextBox 24"/>
          <p:cNvSpPr txBox="1"/>
          <p:nvPr/>
        </p:nvSpPr>
        <p:spPr>
          <a:xfrm>
            <a:off x="10762053" y="1810562"/>
            <a:ext cx="1127094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400"/>
            </a:pPr>
            <a:r>
              <a:t>Storage</a:t>
            </a:r>
          </a:p>
          <a:p>
            <a:pPr>
              <a:defRPr sz="1400"/>
            </a:pPr>
            <a:r>
              <a:t>(increasing) </a:t>
            </a:r>
          </a:p>
        </p:txBody>
      </p:sp>
      <p:sp>
        <p:nvSpPr>
          <p:cNvPr id="362" name="Straight Arrow Connector 26"/>
          <p:cNvSpPr/>
          <p:nvPr/>
        </p:nvSpPr>
        <p:spPr>
          <a:xfrm>
            <a:off x="8471816" y="2407400"/>
            <a:ext cx="1" cy="962865"/>
          </a:xfrm>
          <a:prstGeom prst="line">
            <a:avLst/>
          </a:prstGeom>
          <a:ln w="6350">
            <a:solidFill>
              <a:srgbClr val="000000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3" name="Straight Arrow Connector 27"/>
          <p:cNvSpPr/>
          <p:nvPr/>
        </p:nvSpPr>
        <p:spPr>
          <a:xfrm>
            <a:off x="11212063" y="2407399"/>
            <a:ext cx="1" cy="962865"/>
          </a:xfrm>
          <a:prstGeom prst="line">
            <a:avLst/>
          </a:prstGeom>
          <a:ln w="6350">
            <a:solidFill>
              <a:srgbClr val="000000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4" name="TextBox 28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65" name="Rectangle 2"/>
          <p:cNvSpPr txBox="1"/>
          <p:nvPr/>
        </p:nvSpPr>
        <p:spPr>
          <a:xfrm>
            <a:off x="638559" y="5105086"/>
            <a:ext cx="6096001" cy="169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1200">
                <a:solidFill>
                  <a:srgbClr val="808080"/>
                </a:solidFill>
              </a:defRPr>
            </a:lvl1pPr>
          </a:lstStyle>
          <a:p>
            <a:r>
              <a:rPr dirty="0"/>
              <a:t>[1] Wulf, Wm A., and Sally A. McKee. "Hitting the memory wall: implications of the obvious." ACM SIGARCH computer architecture news 23.1 (1995): 20-24.</a:t>
            </a:r>
          </a:p>
          <a:p>
            <a:r>
              <a:rPr dirty="0"/>
              <a:t>[2] D. Kim, J. Kung, S. Chai, S. </a:t>
            </a:r>
            <a:r>
              <a:rPr dirty="0" err="1"/>
              <a:t>Yalamanchili</a:t>
            </a:r>
            <a:r>
              <a:rPr dirty="0"/>
              <a:t>, and S. Mukhopadhyay, “</a:t>
            </a:r>
            <a:r>
              <a:rPr dirty="0" err="1"/>
              <a:t>Neurocube</a:t>
            </a:r>
            <a:r>
              <a:rPr dirty="0"/>
              <a:t>: A programmable digital neuromorphic architecture with high-density 3d memory,” in Proceedings of ISCA, vol. 43. IEEE, 2016, pp. 380–392. </a:t>
            </a:r>
          </a:p>
          <a:p>
            <a:endParaRPr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Neural Cache Objectives</a:t>
            </a:r>
          </a:p>
        </p:txBody>
      </p:sp>
      <p:sp>
        <p:nvSpPr>
          <p:cNvPr id="370" name="Text Placeholder 2"/>
          <p:cNvSpPr txBox="1"/>
          <p:nvPr/>
        </p:nvSpPr>
        <p:spPr>
          <a:xfrm>
            <a:off x="1792288" y="2077152"/>
            <a:ext cx="8699067" cy="42595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Perform in-cache computation by repurposing the cache structure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Transform CPU into a neural accelerator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457200" indent="-457200">
              <a:lnSpc>
                <a:spcPct val="140000"/>
              </a:lnSpc>
              <a:spcBef>
                <a:spcPts val="1000"/>
              </a:spcBef>
              <a:buSzPct val="100000"/>
              <a:buFont typeface="Arial"/>
              <a:buChar char="•"/>
              <a:defRPr sz="2000"/>
            </a:pPr>
            <a:r>
              <a:t>Execute DNN in SRAM arrays</a:t>
            </a: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400" b="1" cap="all">
              <a:solidFill>
                <a:srgbClr val="FFFFFF"/>
              </a:solidFill>
              <a:latin typeface="ITC Franklin Gothic Std Heavy"/>
              <a:ea typeface="ITC Franklin Gothic Std Heavy"/>
              <a:cs typeface="ITC Franklin Gothic Std Heavy"/>
              <a:sym typeface="ITC Franklin Gothic Std Heavy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  <p:sp>
        <p:nvSpPr>
          <p:cNvPr id="371" name="TextBox 6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Text Placeholder 2"/>
          <p:cNvSpPr txBox="1"/>
          <p:nvPr/>
        </p:nvSpPr>
        <p:spPr>
          <a:xfrm>
            <a:off x="2999092" y="951022"/>
            <a:ext cx="6424159" cy="4575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6200" tIns="76200" rIns="76200" bIns="76200"/>
          <a:lstStyle/>
          <a:p>
            <a:pPr algn="ctr">
              <a:lnSpc>
                <a:spcPct val="200000"/>
              </a:lnSpc>
              <a:defRPr sz="3600" b="1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Outline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Introduction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 b="1"/>
            </a:pPr>
            <a:r>
              <a:t>Neural Cache Arithmetic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Neural Cache Architecture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Results</a:t>
            </a:r>
          </a:p>
          <a:p>
            <a:pPr marL="200526" indent="-200526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2300"/>
            </a:pPr>
            <a:r>
              <a:t>Conclusion and Review</a:t>
            </a:r>
            <a:endParaRPr sz="2000"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2000"/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2000"/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2000"/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 Placeholder 2"/>
          <p:cNvSpPr txBox="1"/>
          <p:nvPr/>
        </p:nvSpPr>
        <p:spPr>
          <a:xfrm>
            <a:off x="1312072" y="1766181"/>
            <a:ext cx="9343074" cy="336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Process the arrays bit-slice by bit-slice 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r>
              <a:t>Gain larger throughput than bit-parallel arithmetic</a:t>
            </a: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>
              <a:lnSpc>
                <a:spcPct val="90000"/>
              </a:lnSpc>
              <a:spcBef>
                <a:spcPts val="500"/>
              </a:spcBef>
              <a:defRPr sz="20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/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endParaRPr sz="1500" b="1" cap="all">
              <a:solidFill>
                <a:srgbClr val="FFFFFF"/>
              </a:solidFill>
              <a:latin typeface="ITC Franklin Gothic Std Demi"/>
              <a:ea typeface="ITC Franklin Gothic Std Demi"/>
              <a:cs typeface="ITC Franklin Gothic Std Demi"/>
              <a:sym typeface="ITC Franklin Gothic Std Dem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000">
                <a:latin typeface="ITC Franklin Gothic Std Demi"/>
                <a:ea typeface="ITC Franklin Gothic Std Demi"/>
                <a:cs typeface="ITC Franklin Gothic Std Demi"/>
                <a:sym typeface="ITC Franklin Gothic Std Demi"/>
              </a:defRPr>
            </a:pPr>
            <a:r>
              <a:t>	</a:t>
            </a:r>
          </a:p>
        </p:txBody>
      </p:sp>
      <p:grpSp>
        <p:nvGrpSpPr>
          <p:cNvPr id="393" name="Group 23"/>
          <p:cNvGrpSpPr/>
          <p:nvPr/>
        </p:nvGrpSpPr>
        <p:grpSpPr>
          <a:xfrm>
            <a:off x="2109088" y="3275802"/>
            <a:ext cx="6387497" cy="1998998"/>
            <a:chOff x="0" y="0"/>
            <a:chExt cx="6387496" cy="1998997"/>
          </a:xfrm>
        </p:grpSpPr>
        <p:grpSp>
          <p:nvGrpSpPr>
            <p:cNvPr id="380" name="Rectangle: Rounded Corners 9"/>
            <p:cNvGrpSpPr/>
            <p:nvPr/>
          </p:nvGrpSpPr>
          <p:grpSpPr>
            <a:xfrm>
              <a:off x="636255" y="0"/>
              <a:ext cx="1402323" cy="1400933"/>
              <a:chOff x="0" y="0"/>
              <a:chExt cx="1402322" cy="1400931"/>
            </a:xfrm>
          </p:grpSpPr>
          <p:sp>
            <p:nvSpPr>
              <p:cNvPr id="378" name="Rounded Rectangle"/>
              <p:cNvSpPr/>
              <p:nvPr/>
            </p:nvSpPr>
            <p:spPr>
              <a:xfrm>
                <a:off x="0" y="0"/>
                <a:ext cx="1402323" cy="1400932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12700" cap="flat">
                <a:solidFill>
                  <a:srgbClr val="157058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79" name="A"/>
              <p:cNvSpPr txBox="1"/>
              <p:nvPr/>
            </p:nvSpPr>
            <p:spPr>
              <a:xfrm>
                <a:off x="68387" y="521395"/>
                <a:ext cx="1265548" cy="3581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A</a:t>
                </a:r>
              </a:p>
            </p:txBody>
          </p:sp>
        </p:grpSp>
        <p:sp>
          <p:nvSpPr>
            <p:cNvPr id="381" name="Straight Arrow Connector 11"/>
            <p:cNvSpPr/>
            <p:nvPr/>
          </p:nvSpPr>
          <p:spPr>
            <a:xfrm flipH="1">
              <a:off x="429778" y="145059"/>
              <a:ext cx="1" cy="1187545"/>
            </a:xfrm>
            <a:prstGeom prst="line">
              <a:avLst/>
            </a:prstGeom>
            <a:noFill/>
            <a:ln w="25400" cap="flat">
              <a:solidFill>
                <a:srgbClr val="1D9A78"/>
              </a:solidFill>
              <a:prstDash val="solid"/>
              <a:miter lim="800000"/>
              <a:headEnd type="triangle" w="med" len="med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2" name="TextBox 12"/>
            <p:cNvSpPr txBox="1"/>
            <p:nvPr/>
          </p:nvSpPr>
          <p:spPr>
            <a:xfrm>
              <a:off x="5404984" y="1472397"/>
              <a:ext cx="562704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600"/>
              </a:lvl1pPr>
            </a:lstStyle>
            <a:p>
              <a:r>
                <a:t>512</a:t>
              </a:r>
            </a:p>
          </p:txBody>
        </p:sp>
        <p:sp>
          <p:nvSpPr>
            <p:cNvPr id="383" name="Straight Arrow Connector 14"/>
            <p:cNvSpPr/>
            <p:nvPr/>
          </p:nvSpPr>
          <p:spPr>
            <a:xfrm>
              <a:off x="761001" y="1638767"/>
              <a:ext cx="1152830" cy="1"/>
            </a:xfrm>
            <a:prstGeom prst="line">
              <a:avLst/>
            </a:prstGeom>
            <a:noFill/>
            <a:ln w="25400" cap="flat">
              <a:solidFill>
                <a:srgbClr val="1D9A78"/>
              </a:solidFill>
              <a:prstDash val="solid"/>
              <a:miter lim="800000"/>
              <a:headEnd type="triangle" w="med" len="med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4" name="TextBox 15"/>
            <p:cNvSpPr txBox="1"/>
            <p:nvPr/>
          </p:nvSpPr>
          <p:spPr>
            <a:xfrm>
              <a:off x="1096526" y="1666257"/>
              <a:ext cx="817305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600"/>
              </a:lvl1pPr>
            </a:lstStyle>
            <a:p>
              <a:r>
                <a:t>32-bit</a:t>
              </a:r>
            </a:p>
          </p:txBody>
        </p:sp>
        <p:sp>
          <p:nvSpPr>
            <p:cNvPr id="385" name="Arrow: Right 16"/>
            <p:cNvSpPr/>
            <p:nvPr/>
          </p:nvSpPr>
          <p:spPr>
            <a:xfrm>
              <a:off x="2962580" y="516163"/>
              <a:ext cx="911941" cy="44533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388" name="Rectangle: Rounded Corners 18"/>
            <p:cNvGrpSpPr/>
            <p:nvPr/>
          </p:nvGrpSpPr>
          <p:grpSpPr>
            <a:xfrm>
              <a:off x="4985175" y="0"/>
              <a:ext cx="1402322" cy="1400932"/>
              <a:chOff x="0" y="0"/>
              <a:chExt cx="1402321" cy="1400931"/>
            </a:xfrm>
          </p:grpSpPr>
          <p:sp>
            <p:nvSpPr>
              <p:cNvPr id="386" name="Rounded Rectangle"/>
              <p:cNvSpPr/>
              <p:nvPr/>
            </p:nvSpPr>
            <p:spPr>
              <a:xfrm>
                <a:off x="0" y="0"/>
                <a:ext cx="1402322" cy="1400932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12700" cap="flat">
                <a:solidFill>
                  <a:srgbClr val="157058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87" name="A"/>
              <p:cNvSpPr txBox="1"/>
              <p:nvPr/>
            </p:nvSpPr>
            <p:spPr>
              <a:xfrm>
                <a:off x="68387" y="521395"/>
                <a:ext cx="1265547" cy="3581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A</a:t>
                </a:r>
              </a:p>
            </p:txBody>
          </p:sp>
        </p:grpSp>
        <p:sp>
          <p:nvSpPr>
            <p:cNvPr id="389" name="Straight Arrow Connector 19"/>
            <p:cNvSpPr/>
            <p:nvPr/>
          </p:nvSpPr>
          <p:spPr>
            <a:xfrm>
              <a:off x="4869031" y="145058"/>
              <a:ext cx="1" cy="1187545"/>
            </a:xfrm>
            <a:prstGeom prst="line">
              <a:avLst/>
            </a:prstGeom>
            <a:noFill/>
            <a:ln w="25400" cap="flat">
              <a:solidFill>
                <a:srgbClr val="1D9A78"/>
              </a:solidFill>
              <a:prstDash val="solid"/>
              <a:miter lim="800000"/>
              <a:headEnd type="triangle" w="med" len="med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0" name="Straight Arrow Connector 20"/>
            <p:cNvSpPr/>
            <p:nvPr/>
          </p:nvSpPr>
          <p:spPr>
            <a:xfrm>
              <a:off x="5109921" y="1468385"/>
              <a:ext cx="1152830" cy="1"/>
            </a:xfrm>
            <a:prstGeom prst="line">
              <a:avLst/>
            </a:prstGeom>
            <a:noFill/>
            <a:ln w="25400" cap="flat">
              <a:solidFill>
                <a:srgbClr val="1D9A78"/>
              </a:solidFill>
              <a:prstDash val="solid"/>
              <a:miter lim="800000"/>
              <a:headEnd type="triangle" w="med" len="med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1" name="TextBox 21"/>
            <p:cNvSpPr txBox="1"/>
            <p:nvPr/>
          </p:nvSpPr>
          <p:spPr>
            <a:xfrm>
              <a:off x="4094319" y="572461"/>
              <a:ext cx="817304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600"/>
              </a:lvl1pPr>
            </a:lstStyle>
            <a:p>
              <a:r>
                <a:t>32-bit</a:t>
              </a:r>
            </a:p>
          </p:txBody>
        </p:sp>
        <p:sp>
          <p:nvSpPr>
            <p:cNvPr id="392" name="TextBox 22"/>
            <p:cNvSpPr txBox="1"/>
            <p:nvPr/>
          </p:nvSpPr>
          <p:spPr>
            <a:xfrm>
              <a:off x="0" y="611848"/>
              <a:ext cx="562703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600"/>
              </a:lvl1pPr>
            </a:lstStyle>
            <a:p>
              <a:r>
                <a:t>512</a:t>
              </a:r>
            </a:p>
          </p:txBody>
        </p:sp>
      </p:grpSp>
      <p:sp>
        <p:nvSpPr>
          <p:cNvPr id="394" name="TextBox 1"/>
          <p:cNvSpPr txBox="1"/>
          <p:nvPr/>
        </p:nvSpPr>
        <p:spPr>
          <a:xfrm>
            <a:off x="2934949" y="3323104"/>
            <a:ext cx="126668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Element 1</a:t>
            </a:r>
          </a:p>
        </p:txBody>
      </p:sp>
      <p:sp>
        <p:nvSpPr>
          <p:cNvPr id="395" name="TextBox 25"/>
          <p:cNvSpPr txBox="1"/>
          <p:nvPr/>
        </p:nvSpPr>
        <p:spPr>
          <a:xfrm>
            <a:off x="2934949" y="3573085"/>
            <a:ext cx="126668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Element 2</a:t>
            </a:r>
          </a:p>
        </p:txBody>
      </p:sp>
      <p:sp>
        <p:nvSpPr>
          <p:cNvPr id="396" name="TextBox 26"/>
          <p:cNvSpPr txBox="1"/>
          <p:nvPr/>
        </p:nvSpPr>
        <p:spPr>
          <a:xfrm>
            <a:off x="2933127" y="3845891"/>
            <a:ext cx="126668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….</a:t>
            </a:r>
          </a:p>
        </p:txBody>
      </p:sp>
      <p:sp>
        <p:nvSpPr>
          <p:cNvPr id="397" name="TextBox 27"/>
          <p:cNvSpPr txBox="1"/>
          <p:nvPr/>
        </p:nvSpPr>
        <p:spPr>
          <a:xfrm>
            <a:off x="2933127" y="4174685"/>
            <a:ext cx="126668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Element 512</a:t>
            </a:r>
          </a:p>
        </p:txBody>
      </p:sp>
      <p:sp>
        <p:nvSpPr>
          <p:cNvPr id="398" name="TextBox 29"/>
          <p:cNvSpPr txBox="1"/>
          <p:nvPr/>
        </p:nvSpPr>
        <p:spPr>
          <a:xfrm>
            <a:off x="7505469" y="3323104"/>
            <a:ext cx="58436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bit 1  </a:t>
            </a:r>
          </a:p>
        </p:txBody>
      </p:sp>
      <p:sp>
        <p:nvSpPr>
          <p:cNvPr id="399" name="TextBox 30"/>
          <p:cNvSpPr txBox="1"/>
          <p:nvPr/>
        </p:nvSpPr>
        <p:spPr>
          <a:xfrm>
            <a:off x="7509641" y="3624610"/>
            <a:ext cx="58436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bit 2  </a:t>
            </a:r>
          </a:p>
        </p:txBody>
      </p:sp>
      <p:sp>
        <p:nvSpPr>
          <p:cNvPr id="400" name="TextBox 31"/>
          <p:cNvSpPr txBox="1"/>
          <p:nvPr/>
        </p:nvSpPr>
        <p:spPr>
          <a:xfrm>
            <a:off x="7505469" y="3971468"/>
            <a:ext cx="58436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….</a:t>
            </a:r>
          </a:p>
        </p:txBody>
      </p:sp>
      <p:sp>
        <p:nvSpPr>
          <p:cNvPr id="401" name="TextBox 32"/>
          <p:cNvSpPr txBox="1"/>
          <p:nvPr/>
        </p:nvSpPr>
        <p:spPr>
          <a:xfrm>
            <a:off x="7509641" y="4263507"/>
            <a:ext cx="674674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bit 32</a:t>
            </a:r>
          </a:p>
        </p:txBody>
      </p:sp>
      <p:sp>
        <p:nvSpPr>
          <p:cNvPr id="402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Bit-Serial Arithmetic</a:t>
            </a:r>
          </a:p>
        </p:txBody>
      </p:sp>
      <p:sp>
        <p:nvSpPr>
          <p:cNvPr id="403" name="TextBox 34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4" grpId="1" animBg="1" advAuto="0"/>
      <p:bldP spid="395" grpId="2" animBg="1" advAuto="0"/>
      <p:bldP spid="396" grpId="3" animBg="1" advAuto="0"/>
      <p:bldP spid="397" grpId="4" animBg="1" advAuto="0"/>
      <p:bldP spid="398" grpId="5" animBg="1" advAuto="0"/>
      <p:bldP spid="399" grpId="6" animBg="1" advAuto="0"/>
      <p:bldP spid="400" grpId="7" animBg="1" advAuto="0"/>
      <p:bldP spid="401" grpId="8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Operations</a:t>
            </a:r>
          </a:p>
        </p:txBody>
      </p:sp>
      <p:pic>
        <p:nvPicPr>
          <p:cNvPr id="408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01584" y="3640573"/>
            <a:ext cx="6206112" cy="19902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09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92288" y="3640573"/>
            <a:ext cx="2673858" cy="19902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0" name="Picture 1" descr="Picture 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823417" y="1280972"/>
            <a:ext cx="4534650" cy="1990270"/>
          </a:xfrm>
          <a:prstGeom prst="rect">
            <a:avLst/>
          </a:prstGeom>
          <a:ln w="12700">
            <a:miter lim="400000"/>
          </a:ln>
        </p:spPr>
      </p:pic>
      <p:sp>
        <p:nvSpPr>
          <p:cNvPr id="411" name="Rectangle 2"/>
          <p:cNvSpPr txBox="1"/>
          <p:nvPr/>
        </p:nvSpPr>
        <p:spPr>
          <a:xfrm>
            <a:off x="9090742" y="3174757"/>
            <a:ext cx="39212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(a)</a:t>
            </a:r>
          </a:p>
        </p:txBody>
      </p:sp>
      <p:sp>
        <p:nvSpPr>
          <p:cNvPr id="412" name="Rectangle 3"/>
          <p:cNvSpPr txBox="1"/>
          <p:nvPr/>
        </p:nvSpPr>
        <p:spPr>
          <a:xfrm>
            <a:off x="8304640" y="5630843"/>
            <a:ext cx="399379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(b)</a:t>
            </a:r>
          </a:p>
        </p:txBody>
      </p:sp>
      <p:sp>
        <p:nvSpPr>
          <p:cNvPr id="413" name="Rectangle 9"/>
          <p:cNvSpPr txBox="1"/>
          <p:nvPr/>
        </p:nvSpPr>
        <p:spPr>
          <a:xfrm>
            <a:off x="2818421" y="5630843"/>
            <a:ext cx="38520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(c)</a:t>
            </a:r>
          </a:p>
        </p:txBody>
      </p:sp>
      <p:sp>
        <p:nvSpPr>
          <p:cNvPr id="414" name="Rectangle 10"/>
          <p:cNvSpPr txBox="1"/>
          <p:nvPr/>
        </p:nvSpPr>
        <p:spPr>
          <a:xfrm>
            <a:off x="1792288" y="1819986"/>
            <a:ext cx="160488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marL="285750" indent="-285750">
              <a:buSzPct val="100000"/>
              <a:buFont typeface="Arial"/>
              <a:buChar char="•"/>
            </a:lvl1pPr>
          </a:lstStyle>
          <a:p>
            <a:r>
              <a:t>Addition (a)</a:t>
            </a:r>
          </a:p>
        </p:txBody>
      </p:sp>
      <p:sp>
        <p:nvSpPr>
          <p:cNvPr id="415" name="Rectangle 11"/>
          <p:cNvSpPr txBox="1"/>
          <p:nvPr/>
        </p:nvSpPr>
        <p:spPr>
          <a:xfrm>
            <a:off x="1792288" y="2422226"/>
            <a:ext cx="2160982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marL="285750" indent="-285750">
              <a:buSzPct val="100000"/>
              <a:buFont typeface="Arial"/>
              <a:buChar char="•"/>
            </a:lvl1pPr>
          </a:lstStyle>
          <a:p>
            <a:r>
              <a:t>Multiplication (b)</a:t>
            </a:r>
          </a:p>
        </p:txBody>
      </p:sp>
      <p:sp>
        <p:nvSpPr>
          <p:cNvPr id="416" name="Rectangle 12"/>
          <p:cNvSpPr txBox="1"/>
          <p:nvPr/>
        </p:nvSpPr>
        <p:spPr>
          <a:xfrm>
            <a:off x="1792288" y="2990091"/>
            <a:ext cx="1757137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marL="285750" indent="-285750">
              <a:buSzPct val="100000"/>
              <a:buFont typeface="Arial"/>
              <a:buChar char="•"/>
            </a:lvl1pPr>
          </a:lstStyle>
          <a:p>
            <a:r>
              <a:t>Reduction (c)</a:t>
            </a:r>
          </a:p>
        </p:txBody>
      </p:sp>
      <p:sp>
        <p:nvSpPr>
          <p:cNvPr id="417" name="TextBox 13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5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8" grpId="5" animBg="1" advAuto="0"/>
      <p:bldP spid="409" grpId="8" animBg="1" advAuto="0"/>
      <p:bldP spid="410" grpId="2" animBg="1" advAuto="0"/>
      <p:bldP spid="411" grpId="3" animBg="1" advAuto="0"/>
      <p:bldP spid="412" grpId="6" animBg="1" advAuto="0"/>
      <p:bldP spid="413" grpId="9" animBg="1" advAuto="0"/>
      <p:bldP spid="414" grpId="1" animBg="1" advAuto="0"/>
      <p:bldP spid="415" grpId="4" animBg="1" advAuto="0"/>
      <p:bldP spid="416" grpId="7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3" name="Rounded Rectangle 6"/>
          <p:cNvGrpSpPr/>
          <p:nvPr/>
        </p:nvGrpSpPr>
        <p:grpSpPr>
          <a:xfrm>
            <a:off x="5261810" y="1108783"/>
            <a:ext cx="2711117" cy="4924930"/>
            <a:chOff x="0" y="0"/>
            <a:chExt cx="2711115" cy="4924928"/>
          </a:xfrm>
        </p:grpSpPr>
        <p:sp>
          <p:nvSpPr>
            <p:cNvPr id="421" name="Rounded Rectangle"/>
            <p:cNvSpPr/>
            <p:nvPr/>
          </p:nvSpPr>
          <p:spPr>
            <a:xfrm>
              <a:off x="0" y="0"/>
              <a:ext cx="2711116" cy="4924929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22" name="Text"/>
            <p:cNvSpPr txBox="1"/>
            <p:nvPr/>
          </p:nvSpPr>
          <p:spPr>
            <a:xfrm>
              <a:off x="132346" y="2283394"/>
              <a:ext cx="2446424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    </a:t>
              </a:r>
            </a:p>
          </p:txBody>
        </p:sp>
      </p:grpSp>
      <p:sp>
        <p:nvSpPr>
          <p:cNvPr id="424" name="Straight Connector 8"/>
          <p:cNvSpPr/>
          <p:nvPr/>
        </p:nvSpPr>
        <p:spPr>
          <a:xfrm>
            <a:off x="5245768" y="2552575"/>
            <a:ext cx="2726609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5" name="Straight Connector 10"/>
          <p:cNvSpPr/>
          <p:nvPr/>
        </p:nvSpPr>
        <p:spPr>
          <a:xfrm>
            <a:off x="5261809" y="4148763"/>
            <a:ext cx="2711117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428" name="Oval 14"/>
          <p:cNvGrpSpPr/>
          <p:nvPr/>
        </p:nvGrpSpPr>
        <p:grpSpPr>
          <a:xfrm>
            <a:off x="5550565" y="1820501"/>
            <a:ext cx="247877" cy="358141"/>
            <a:chOff x="0" y="0"/>
            <a:chExt cx="247876" cy="358140"/>
          </a:xfrm>
        </p:grpSpPr>
        <p:sp>
          <p:nvSpPr>
            <p:cNvPr id="426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27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31" name="Oval 16"/>
          <p:cNvGrpSpPr/>
          <p:nvPr/>
        </p:nvGrpSpPr>
        <p:grpSpPr>
          <a:xfrm>
            <a:off x="5550567" y="2141340"/>
            <a:ext cx="247877" cy="358141"/>
            <a:chOff x="0" y="0"/>
            <a:chExt cx="247876" cy="358140"/>
          </a:xfrm>
        </p:grpSpPr>
        <p:sp>
          <p:nvSpPr>
            <p:cNvPr id="429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30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34" name="Oval 17"/>
          <p:cNvGrpSpPr/>
          <p:nvPr/>
        </p:nvGrpSpPr>
        <p:grpSpPr>
          <a:xfrm>
            <a:off x="5550565" y="1503677"/>
            <a:ext cx="247877" cy="358141"/>
            <a:chOff x="0" y="0"/>
            <a:chExt cx="247876" cy="358140"/>
          </a:xfrm>
        </p:grpSpPr>
        <p:sp>
          <p:nvSpPr>
            <p:cNvPr id="432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33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437" name="Oval 18"/>
          <p:cNvGrpSpPr/>
          <p:nvPr/>
        </p:nvGrpSpPr>
        <p:grpSpPr>
          <a:xfrm>
            <a:off x="5550565" y="1158774"/>
            <a:ext cx="247877" cy="358141"/>
            <a:chOff x="0" y="0"/>
            <a:chExt cx="247876" cy="358140"/>
          </a:xfrm>
        </p:grpSpPr>
        <p:sp>
          <p:nvSpPr>
            <p:cNvPr id="435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36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40" name="Oval 19"/>
          <p:cNvGrpSpPr/>
          <p:nvPr/>
        </p:nvGrpSpPr>
        <p:grpSpPr>
          <a:xfrm>
            <a:off x="6220326" y="1820501"/>
            <a:ext cx="247877" cy="358141"/>
            <a:chOff x="0" y="0"/>
            <a:chExt cx="247876" cy="358140"/>
          </a:xfrm>
        </p:grpSpPr>
        <p:sp>
          <p:nvSpPr>
            <p:cNvPr id="438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39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43" name="Oval 20"/>
          <p:cNvGrpSpPr/>
          <p:nvPr/>
        </p:nvGrpSpPr>
        <p:grpSpPr>
          <a:xfrm>
            <a:off x="6220326" y="2141340"/>
            <a:ext cx="247877" cy="358141"/>
            <a:chOff x="0" y="0"/>
            <a:chExt cx="247876" cy="358140"/>
          </a:xfrm>
        </p:grpSpPr>
        <p:sp>
          <p:nvSpPr>
            <p:cNvPr id="441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42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446" name="Oval 21"/>
          <p:cNvGrpSpPr/>
          <p:nvPr/>
        </p:nvGrpSpPr>
        <p:grpSpPr>
          <a:xfrm>
            <a:off x="6220326" y="1503677"/>
            <a:ext cx="247877" cy="358141"/>
            <a:chOff x="0" y="0"/>
            <a:chExt cx="247876" cy="358140"/>
          </a:xfrm>
        </p:grpSpPr>
        <p:sp>
          <p:nvSpPr>
            <p:cNvPr id="444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45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49" name="Oval 22"/>
          <p:cNvGrpSpPr/>
          <p:nvPr/>
        </p:nvGrpSpPr>
        <p:grpSpPr>
          <a:xfrm>
            <a:off x="6220326" y="1158774"/>
            <a:ext cx="247877" cy="358141"/>
            <a:chOff x="0" y="0"/>
            <a:chExt cx="247876" cy="358140"/>
          </a:xfrm>
        </p:grpSpPr>
        <p:sp>
          <p:nvSpPr>
            <p:cNvPr id="447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48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52" name="Oval 23"/>
          <p:cNvGrpSpPr/>
          <p:nvPr/>
        </p:nvGrpSpPr>
        <p:grpSpPr>
          <a:xfrm>
            <a:off x="6857993" y="1820501"/>
            <a:ext cx="247877" cy="358141"/>
            <a:chOff x="0" y="0"/>
            <a:chExt cx="247876" cy="358140"/>
          </a:xfrm>
        </p:grpSpPr>
        <p:sp>
          <p:nvSpPr>
            <p:cNvPr id="450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51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55" name="Oval 24"/>
          <p:cNvGrpSpPr/>
          <p:nvPr/>
        </p:nvGrpSpPr>
        <p:grpSpPr>
          <a:xfrm>
            <a:off x="6857993" y="2141340"/>
            <a:ext cx="247877" cy="358141"/>
            <a:chOff x="0" y="0"/>
            <a:chExt cx="247876" cy="358140"/>
          </a:xfrm>
        </p:grpSpPr>
        <p:sp>
          <p:nvSpPr>
            <p:cNvPr id="453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54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458" name="Oval 25"/>
          <p:cNvGrpSpPr/>
          <p:nvPr/>
        </p:nvGrpSpPr>
        <p:grpSpPr>
          <a:xfrm>
            <a:off x="6857993" y="1503677"/>
            <a:ext cx="247877" cy="358141"/>
            <a:chOff x="0" y="0"/>
            <a:chExt cx="247876" cy="358140"/>
          </a:xfrm>
        </p:grpSpPr>
        <p:sp>
          <p:nvSpPr>
            <p:cNvPr id="456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57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61" name="Oval 26"/>
          <p:cNvGrpSpPr/>
          <p:nvPr/>
        </p:nvGrpSpPr>
        <p:grpSpPr>
          <a:xfrm>
            <a:off x="6857993" y="1158774"/>
            <a:ext cx="247877" cy="358141"/>
            <a:chOff x="0" y="0"/>
            <a:chExt cx="247876" cy="358140"/>
          </a:xfrm>
        </p:grpSpPr>
        <p:sp>
          <p:nvSpPr>
            <p:cNvPr id="459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60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64" name="Oval 27"/>
          <p:cNvGrpSpPr/>
          <p:nvPr/>
        </p:nvGrpSpPr>
        <p:grpSpPr>
          <a:xfrm>
            <a:off x="7443523" y="1820501"/>
            <a:ext cx="247877" cy="358141"/>
            <a:chOff x="0" y="0"/>
            <a:chExt cx="247876" cy="358140"/>
          </a:xfrm>
        </p:grpSpPr>
        <p:sp>
          <p:nvSpPr>
            <p:cNvPr id="462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63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467" name="Oval 28"/>
          <p:cNvGrpSpPr/>
          <p:nvPr/>
        </p:nvGrpSpPr>
        <p:grpSpPr>
          <a:xfrm>
            <a:off x="7443523" y="2141340"/>
            <a:ext cx="247877" cy="358141"/>
            <a:chOff x="0" y="0"/>
            <a:chExt cx="247876" cy="358140"/>
          </a:xfrm>
        </p:grpSpPr>
        <p:sp>
          <p:nvSpPr>
            <p:cNvPr id="465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66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470" name="Oval 29"/>
          <p:cNvGrpSpPr/>
          <p:nvPr/>
        </p:nvGrpSpPr>
        <p:grpSpPr>
          <a:xfrm>
            <a:off x="7443523" y="1503677"/>
            <a:ext cx="247877" cy="358141"/>
            <a:chOff x="0" y="0"/>
            <a:chExt cx="247876" cy="358140"/>
          </a:xfrm>
        </p:grpSpPr>
        <p:sp>
          <p:nvSpPr>
            <p:cNvPr id="468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69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73" name="Oval 30"/>
          <p:cNvGrpSpPr/>
          <p:nvPr/>
        </p:nvGrpSpPr>
        <p:grpSpPr>
          <a:xfrm>
            <a:off x="7443523" y="1158774"/>
            <a:ext cx="247877" cy="358141"/>
            <a:chOff x="0" y="0"/>
            <a:chExt cx="247876" cy="358140"/>
          </a:xfrm>
        </p:grpSpPr>
        <p:sp>
          <p:nvSpPr>
            <p:cNvPr id="471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72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76" name="Oval 31"/>
          <p:cNvGrpSpPr/>
          <p:nvPr/>
        </p:nvGrpSpPr>
        <p:grpSpPr>
          <a:xfrm>
            <a:off x="5550565" y="3304374"/>
            <a:ext cx="247877" cy="358141"/>
            <a:chOff x="0" y="0"/>
            <a:chExt cx="247876" cy="358140"/>
          </a:xfrm>
        </p:grpSpPr>
        <p:sp>
          <p:nvSpPr>
            <p:cNvPr id="474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75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479" name="Oval 32"/>
          <p:cNvGrpSpPr/>
          <p:nvPr/>
        </p:nvGrpSpPr>
        <p:grpSpPr>
          <a:xfrm>
            <a:off x="5550567" y="3625213"/>
            <a:ext cx="247877" cy="358141"/>
            <a:chOff x="0" y="0"/>
            <a:chExt cx="247876" cy="358140"/>
          </a:xfrm>
        </p:grpSpPr>
        <p:sp>
          <p:nvSpPr>
            <p:cNvPr id="477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78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82" name="Oval 33"/>
          <p:cNvGrpSpPr/>
          <p:nvPr/>
        </p:nvGrpSpPr>
        <p:grpSpPr>
          <a:xfrm>
            <a:off x="5550565" y="2987550"/>
            <a:ext cx="247877" cy="358141"/>
            <a:chOff x="0" y="0"/>
            <a:chExt cx="247876" cy="358140"/>
          </a:xfrm>
        </p:grpSpPr>
        <p:sp>
          <p:nvSpPr>
            <p:cNvPr id="480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81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85" name="Oval 34"/>
          <p:cNvGrpSpPr/>
          <p:nvPr/>
        </p:nvGrpSpPr>
        <p:grpSpPr>
          <a:xfrm>
            <a:off x="5550565" y="2642647"/>
            <a:ext cx="247877" cy="358141"/>
            <a:chOff x="0" y="0"/>
            <a:chExt cx="247876" cy="358140"/>
          </a:xfrm>
        </p:grpSpPr>
        <p:sp>
          <p:nvSpPr>
            <p:cNvPr id="483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84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88" name="Oval 35"/>
          <p:cNvGrpSpPr/>
          <p:nvPr/>
        </p:nvGrpSpPr>
        <p:grpSpPr>
          <a:xfrm>
            <a:off x="6210291" y="3316431"/>
            <a:ext cx="247877" cy="358141"/>
            <a:chOff x="0" y="0"/>
            <a:chExt cx="247876" cy="358140"/>
          </a:xfrm>
        </p:grpSpPr>
        <p:sp>
          <p:nvSpPr>
            <p:cNvPr id="486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87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491" name="Oval 36"/>
          <p:cNvGrpSpPr/>
          <p:nvPr/>
        </p:nvGrpSpPr>
        <p:grpSpPr>
          <a:xfrm>
            <a:off x="6210291" y="3637270"/>
            <a:ext cx="247877" cy="358141"/>
            <a:chOff x="0" y="0"/>
            <a:chExt cx="247876" cy="358140"/>
          </a:xfrm>
        </p:grpSpPr>
        <p:sp>
          <p:nvSpPr>
            <p:cNvPr id="489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90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494" name="Oval 37"/>
          <p:cNvGrpSpPr/>
          <p:nvPr/>
        </p:nvGrpSpPr>
        <p:grpSpPr>
          <a:xfrm>
            <a:off x="6210291" y="2999607"/>
            <a:ext cx="247877" cy="358141"/>
            <a:chOff x="0" y="0"/>
            <a:chExt cx="247876" cy="358140"/>
          </a:xfrm>
        </p:grpSpPr>
        <p:sp>
          <p:nvSpPr>
            <p:cNvPr id="492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93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497" name="Oval 38"/>
          <p:cNvGrpSpPr/>
          <p:nvPr/>
        </p:nvGrpSpPr>
        <p:grpSpPr>
          <a:xfrm>
            <a:off x="6210291" y="2654704"/>
            <a:ext cx="247877" cy="358141"/>
            <a:chOff x="0" y="0"/>
            <a:chExt cx="247876" cy="358140"/>
          </a:xfrm>
        </p:grpSpPr>
        <p:sp>
          <p:nvSpPr>
            <p:cNvPr id="495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96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00" name="Oval 39"/>
          <p:cNvGrpSpPr/>
          <p:nvPr/>
        </p:nvGrpSpPr>
        <p:grpSpPr>
          <a:xfrm>
            <a:off x="6882063" y="3304374"/>
            <a:ext cx="247877" cy="358141"/>
            <a:chOff x="0" y="0"/>
            <a:chExt cx="247876" cy="358140"/>
          </a:xfrm>
        </p:grpSpPr>
        <p:sp>
          <p:nvSpPr>
            <p:cNvPr id="498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99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503" name="Oval 40"/>
          <p:cNvGrpSpPr/>
          <p:nvPr/>
        </p:nvGrpSpPr>
        <p:grpSpPr>
          <a:xfrm>
            <a:off x="6882065" y="3625213"/>
            <a:ext cx="247877" cy="358141"/>
            <a:chOff x="0" y="0"/>
            <a:chExt cx="247876" cy="358140"/>
          </a:xfrm>
        </p:grpSpPr>
        <p:sp>
          <p:nvSpPr>
            <p:cNvPr id="501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02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506" name="Oval 41"/>
          <p:cNvGrpSpPr/>
          <p:nvPr/>
        </p:nvGrpSpPr>
        <p:grpSpPr>
          <a:xfrm>
            <a:off x="6882063" y="2987550"/>
            <a:ext cx="247877" cy="358141"/>
            <a:chOff x="0" y="0"/>
            <a:chExt cx="247876" cy="358140"/>
          </a:xfrm>
        </p:grpSpPr>
        <p:sp>
          <p:nvSpPr>
            <p:cNvPr id="504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05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09" name="Oval 42"/>
          <p:cNvGrpSpPr/>
          <p:nvPr/>
        </p:nvGrpSpPr>
        <p:grpSpPr>
          <a:xfrm>
            <a:off x="6882063" y="2642647"/>
            <a:ext cx="247877" cy="358141"/>
            <a:chOff x="0" y="0"/>
            <a:chExt cx="247876" cy="358140"/>
          </a:xfrm>
        </p:grpSpPr>
        <p:sp>
          <p:nvSpPr>
            <p:cNvPr id="507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08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12" name="Oval 43"/>
          <p:cNvGrpSpPr/>
          <p:nvPr/>
        </p:nvGrpSpPr>
        <p:grpSpPr>
          <a:xfrm>
            <a:off x="7447532" y="3308383"/>
            <a:ext cx="247877" cy="358141"/>
            <a:chOff x="0" y="0"/>
            <a:chExt cx="247876" cy="358140"/>
          </a:xfrm>
        </p:grpSpPr>
        <p:sp>
          <p:nvSpPr>
            <p:cNvPr id="510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11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15" name="Oval 44"/>
          <p:cNvGrpSpPr/>
          <p:nvPr/>
        </p:nvGrpSpPr>
        <p:grpSpPr>
          <a:xfrm>
            <a:off x="7447533" y="3629222"/>
            <a:ext cx="247877" cy="358141"/>
            <a:chOff x="0" y="0"/>
            <a:chExt cx="247876" cy="358140"/>
          </a:xfrm>
        </p:grpSpPr>
        <p:sp>
          <p:nvSpPr>
            <p:cNvPr id="513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14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18" name="Oval 45"/>
          <p:cNvGrpSpPr/>
          <p:nvPr/>
        </p:nvGrpSpPr>
        <p:grpSpPr>
          <a:xfrm>
            <a:off x="7447532" y="2991559"/>
            <a:ext cx="247877" cy="358141"/>
            <a:chOff x="0" y="0"/>
            <a:chExt cx="247876" cy="358140"/>
          </a:xfrm>
        </p:grpSpPr>
        <p:sp>
          <p:nvSpPr>
            <p:cNvPr id="516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17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521" name="Oval 46"/>
          <p:cNvGrpSpPr/>
          <p:nvPr/>
        </p:nvGrpSpPr>
        <p:grpSpPr>
          <a:xfrm>
            <a:off x="7447532" y="2646656"/>
            <a:ext cx="247877" cy="358141"/>
            <a:chOff x="0" y="0"/>
            <a:chExt cx="247876" cy="358140"/>
          </a:xfrm>
        </p:grpSpPr>
        <p:sp>
          <p:nvSpPr>
            <p:cNvPr id="519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20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24" name="Oval 95"/>
          <p:cNvGrpSpPr/>
          <p:nvPr/>
        </p:nvGrpSpPr>
        <p:grpSpPr>
          <a:xfrm>
            <a:off x="5550565" y="4882522"/>
            <a:ext cx="247877" cy="358141"/>
            <a:chOff x="0" y="0"/>
            <a:chExt cx="247876" cy="358140"/>
          </a:xfrm>
        </p:grpSpPr>
        <p:sp>
          <p:nvSpPr>
            <p:cNvPr id="522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23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527" name="Oval 96"/>
          <p:cNvGrpSpPr/>
          <p:nvPr/>
        </p:nvGrpSpPr>
        <p:grpSpPr>
          <a:xfrm>
            <a:off x="5550567" y="5203361"/>
            <a:ext cx="247877" cy="358141"/>
            <a:chOff x="0" y="0"/>
            <a:chExt cx="247876" cy="358140"/>
          </a:xfrm>
        </p:grpSpPr>
        <p:sp>
          <p:nvSpPr>
            <p:cNvPr id="525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26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30" name="Oval 97"/>
          <p:cNvGrpSpPr/>
          <p:nvPr/>
        </p:nvGrpSpPr>
        <p:grpSpPr>
          <a:xfrm>
            <a:off x="5550565" y="4565698"/>
            <a:ext cx="247877" cy="358141"/>
            <a:chOff x="0" y="0"/>
            <a:chExt cx="247876" cy="358140"/>
          </a:xfrm>
        </p:grpSpPr>
        <p:sp>
          <p:nvSpPr>
            <p:cNvPr id="528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29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533" name="Oval 98"/>
          <p:cNvGrpSpPr/>
          <p:nvPr/>
        </p:nvGrpSpPr>
        <p:grpSpPr>
          <a:xfrm>
            <a:off x="5550565" y="4220795"/>
            <a:ext cx="247877" cy="358141"/>
            <a:chOff x="0" y="0"/>
            <a:chExt cx="247876" cy="358140"/>
          </a:xfrm>
        </p:grpSpPr>
        <p:sp>
          <p:nvSpPr>
            <p:cNvPr id="531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B74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32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36" name="Oval 99"/>
          <p:cNvGrpSpPr/>
          <p:nvPr/>
        </p:nvGrpSpPr>
        <p:grpSpPr>
          <a:xfrm>
            <a:off x="6236889" y="4890154"/>
            <a:ext cx="247877" cy="358141"/>
            <a:chOff x="0" y="0"/>
            <a:chExt cx="247876" cy="358140"/>
          </a:xfrm>
        </p:grpSpPr>
        <p:sp>
          <p:nvSpPr>
            <p:cNvPr id="534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35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539" name="Oval 100"/>
          <p:cNvGrpSpPr/>
          <p:nvPr/>
        </p:nvGrpSpPr>
        <p:grpSpPr>
          <a:xfrm>
            <a:off x="6236889" y="5210993"/>
            <a:ext cx="247877" cy="358141"/>
            <a:chOff x="0" y="0"/>
            <a:chExt cx="247876" cy="358140"/>
          </a:xfrm>
        </p:grpSpPr>
        <p:sp>
          <p:nvSpPr>
            <p:cNvPr id="537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38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42" name="Oval 101"/>
          <p:cNvGrpSpPr/>
          <p:nvPr/>
        </p:nvGrpSpPr>
        <p:grpSpPr>
          <a:xfrm>
            <a:off x="6236889" y="4573330"/>
            <a:ext cx="247877" cy="358141"/>
            <a:chOff x="0" y="0"/>
            <a:chExt cx="247876" cy="358140"/>
          </a:xfrm>
        </p:grpSpPr>
        <p:sp>
          <p:nvSpPr>
            <p:cNvPr id="540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41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545" name="Oval 102"/>
          <p:cNvGrpSpPr/>
          <p:nvPr/>
        </p:nvGrpSpPr>
        <p:grpSpPr>
          <a:xfrm>
            <a:off x="6236889" y="4228427"/>
            <a:ext cx="247877" cy="358141"/>
            <a:chOff x="0" y="0"/>
            <a:chExt cx="247876" cy="358140"/>
          </a:xfrm>
        </p:grpSpPr>
        <p:sp>
          <p:nvSpPr>
            <p:cNvPr id="543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8BC1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44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48" name="Oval 103"/>
          <p:cNvGrpSpPr/>
          <p:nvPr/>
        </p:nvGrpSpPr>
        <p:grpSpPr>
          <a:xfrm>
            <a:off x="6882063" y="4882522"/>
            <a:ext cx="247877" cy="358141"/>
            <a:chOff x="0" y="0"/>
            <a:chExt cx="247876" cy="358140"/>
          </a:xfrm>
        </p:grpSpPr>
        <p:sp>
          <p:nvSpPr>
            <p:cNvPr id="546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47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51" name="Oval 104"/>
          <p:cNvGrpSpPr/>
          <p:nvPr/>
        </p:nvGrpSpPr>
        <p:grpSpPr>
          <a:xfrm>
            <a:off x="6882065" y="5203361"/>
            <a:ext cx="247877" cy="358141"/>
            <a:chOff x="0" y="0"/>
            <a:chExt cx="247876" cy="358140"/>
          </a:xfrm>
        </p:grpSpPr>
        <p:sp>
          <p:nvSpPr>
            <p:cNvPr id="549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50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54" name="Oval 105"/>
          <p:cNvGrpSpPr/>
          <p:nvPr/>
        </p:nvGrpSpPr>
        <p:grpSpPr>
          <a:xfrm>
            <a:off x="6882063" y="4565698"/>
            <a:ext cx="247877" cy="358141"/>
            <a:chOff x="0" y="0"/>
            <a:chExt cx="247876" cy="358140"/>
          </a:xfrm>
        </p:grpSpPr>
        <p:sp>
          <p:nvSpPr>
            <p:cNvPr id="552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53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557" name="Oval 106"/>
          <p:cNvGrpSpPr/>
          <p:nvPr/>
        </p:nvGrpSpPr>
        <p:grpSpPr>
          <a:xfrm>
            <a:off x="6882063" y="4220795"/>
            <a:ext cx="247877" cy="358141"/>
            <a:chOff x="0" y="0"/>
            <a:chExt cx="247876" cy="358140"/>
          </a:xfrm>
        </p:grpSpPr>
        <p:sp>
          <p:nvSpPr>
            <p:cNvPr id="555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D6FA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56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grpSp>
        <p:nvGrpSpPr>
          <p:cNvPr id="560" name="Oval 107"/>
          <p:cNvGrpSpPr/>
          <p:nvPr/>
        </p:nvGrpSpPr>
        <p:grpSpPr>
          <a:xfrm>
            <a:off x="7447532" y="4886531"/>
            <a:ext cx="247877" cy="358141"/>
            <a:chOff x="0" y="0"/>
            <a:chExt cx="247876" cy="358140"/>
          </a:xfrm>
        </p:grpSpPr>
        <p:sp>
          <p:nvSpPr>
            <p:cNvPr id="558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59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563" name="Oval 108"/>
          <p:cNvGrpSpPr/>
          <p:nvPr/>
        </p:nvGrpSpPr>
        <p:grpSpPr>
          <a:xfrm>
            <a:off x="7447533" y="5207370"/>
            <a:ext cx="247877" cy="358141"/>
            <a:chOff x="0" y="0"/>
            <a:chExt cx="247876" cy="358140"/>
          </a:xfrm>
        </p:grpSpPr>
        <p:sp>
          <p:nvSpPr>
            <p:cNvPr id="561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62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566" name="Oval 109"/>
          <p:cNvGrpSpPr/>
          <p:nvPr/>
        </p:nvGrpSpPr>
        <p:grpSpPr>
          <a:xfrm>
            <a:off x="7447532" y="4569707"/>
            <a:ext cx="247877" cy="358141"/>
            <a:chOff x="0" y="0"/>
            <a:chExt cx="247876" cy="358140"/>
          </a:xfrm>
        </p:grpSpPr>
        <p:sp>
          <p:nvSpPr>
            <p:cNvPr id="564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65" name="1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1</a:t>
              </a:r>
            </a:p>
          </p:txBody>
        </p:sp>
      </p:grpSp>
      <p:grpSp>
        <p:nvGrpSpPr>
          <p:cNvPr id="569" name="Oval 110"/>
          <p:cNvGrpSpPr/>
          <p:nvPr/>
        </p:nvGrpSpPr>
        <p:grpSpPr>
          <a:xfrm>
            <a:off x="7447532" y="4224804"/>
            <a:ext cx="247877" cy="358141"/>
            <a:chOff x="0" y="0"/>
            <a:chExt cx="247876" cy="358140"/>
          </a:xfrm>
        </p:grpSpPr>
        <p:sp>
          <p:nvSpPr>
            <p:cNvPr id="567" name="Oval"/>
            <p:cNvSpPr/>
            <p:nvPr/>
          </p:nvSpPr>
          <p:spPr>
            <a:xfrm>
              <a:off x="0" y="42268"/>
              <a:ext cx="247877" cy="27360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19D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68" name="0"/>
            <p:cNvSpPr txBox="1"/>
            <p:nvPr/>
          </p:nvSpPr>
          <p:spPr>
            <a:xfrm>
              <a:off x="36300" y="0"/>
              <a:ext cx="175276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0</a:t>
              </a:r>
            </a:p>
          </p:txBody>
        </p:sp>
      </p:grpSp>
      <p:sp>
        <p:nvSpPr>
          <p:cNvPr id="570" name="Straight Connector 115"/>
          <p:cNvSpPr/>
          <p:nvPr/>
        </p:nvSpPr>
        <p:spPr>
          <a:xfrm>
            <a:off x="5253513" y="5619674"/>
            <a:ext cx="2711117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1" name="TextBox 118"/>
          <p:cNvSpPr txBox="1"/>
          <p:nvPr/>
        </p:nvSpPr>
        <p:spPr>
          <a:xfrm>
            <a:off x="4318379" y="822973"/>
            <a:ext cx="774605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Word</a:t>
            </a:r>
          </a:p>
        </p:txBody>
      </p:sp>
      <p:sp>
        <p:nvSpPr>
          <p:cNvPr id="572" name="TextBox 119"/>
          <p:cNvSpPr txBox="1"/>
          <p:nvPr/>
        </p:nvSpPr>
        <p:spPr>
          <a:xfrm>
            <a:off x="5494421" y="736600"/>
            <a:ext cx="2347051" cy="358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B74919"/>
                </a:solidFill>
              </a:defRPr>
            </a:pPr>
            <a:r>
              <a:t>1         </a:t>
            </a:r>
            <a:r>
              <a:rPr>
                <a:solidFill>
                  <a:srgbClr val="8BC145"/>
                </a:solidFill>
              </a:rPr>
              <a:t>2        </a:t>
            </a:r>
            <a:r>
              <a:rPr>
                <a:solidFill>
                  <a:srgbClr val="36AFCE"/>
                </a:solidFill>
              </a:rPr>
              <a:t>3       </a:t>
            </a:r>
            <a:r>
              <a:rPr>
                <a:solidFill>
                  <a:srgbClr val="F19D19"/>
                </a:solidFill>
              </a:rPr>
              <a:t>4</a:t>
            </a:r>
          </a:p>
        </p:txBody>
      </p:sp>
      <p:sp>
        <p:nvSpPr>
          <p:cNvPr id="573" name="TextBox 123"/>
          <p:cNvSpPr txBox="1"/>
          <p:nvPr/>
        </p:nvSpPr>
        <p:spPr>
          <a:xfrm>
            <a:off x="4219073" y="1681604"/>
            <a:ext cx="1060499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/>
            </a:pPr>
            <a:r>
              <a:t>Vector A</a:t>
            </a:r>
          </a:p>
        </p:txBody>
      </p:sp>
      <p:sp>
        <p:nvSpPr>
          <p:cNvPr id="574" name="TextBox 124"/>
          <p:cNvSpPr txBox="1"/>
          <p:nvPr/>
        </p:nvSpPr>
        <p:spPr>
          <a:xfrm>
            <a:off x="4219073" y="2921749"/>
            <a:ext cx="1060499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/>
            </a:pPr>
            <a:r>
              <a:t>Vector B</a:t>
            </a:r>
          </a:p>
        </p:txBody>
      </p:sp>
      <p:sp>
        <p:nvSpPr>
          <p:cNvPr id="575" name="TextBox 125"/>
          <p:cNvSpPr txBox="1"/>
          <p:nvPr/>
        </p:nvSpPr>
        <p:spPr>
          <a:xfrm>
            <a:off x="4537947" y="3962337"/>
            <a:ext cx="632745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Sum</a:t>
            </a:r>
          </a:p>
        </p:txBody>
      </p:sp>
      <p:sp>
        <p:nvSpPr>
          <p:cNvPr id="576" name="TextBox 130"/>
          <p:cNvSpPr txBox="1"/>
          <p:nvPr/>
        </p:nvSpPr>
        <p:spPr>
          <a:xfrm>
            <a:off x="4462091" y="5619674"/>
            <a:ext cx="814152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Carry</a:t>
            </a:r>
          </a:p>
        </p:txBody>
      </p:sp>
      <p:sp>
        <p:nvSpPr>
          <p:cNvPr id="577" name="Straight Connector 132"/>
          <p:cNvSpPr/>
          <p:nvPr/>
        </p:nvSpPr>
        <p:spPr>
          <a:xfrm>
            <a:off x="5091800" y="2342912"/>
            <a:ext cx="3036868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8" name="TextBox 134"/>
          <p:cNvSpPr txBox="1"/>
          <p:nvPr/>
        </p:nvSpPr>
        <p:spPr>
          <a:xfrm>
            <a:off x="4552255" y="2152076"/>
            <a:ext cx="63382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RWL</a:t>
            </a:r>
          </a:p>
        </p:txBody>
      </p:sp>
      <p:sp>
        <p:nvSpPr>
          <p:cNvPr id="579" name="Straight Connector 159"/>
          <p:cNvSpPr/>
          <p:nvPr/>
        </p:nvSpPr>
        <p:spPr>
          <a:xfrm>
            <a:off x="5091800" y="3818878"/>
            <a:ext cx="3036868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80" name="TextBox 160"/>
          <p:cNvSpPr txBox="1"/>
          <p:nvPr/>
        </p:nvSpPr>
        <p:spPr>
          <a:xfrm>
            <a:off x="4552255" y="3628042"/>
            <a:ext cx="63382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RWL</a:t>
            </a:r>
          </a:p>
        </p:txBody>
      </p:sp>
      <p:sp>
        <p:nvSpPr>
          <p:cNvPr id="581" name="Straight Connector 161"/>
          <p:cNvSpPr/>
          <p:nvPr/>
        </p:nvSpPr>
        <p:spPr>
          <a:xfrm>
            <a:off x="5078608" y="2034856"/>
            <a:ext cx="3036868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82" name="TextBox 162"/>
          <p:cNvSpPr txBox="1"/>
          <p:nvPr/>
        </p:nvSpPr>
        <p:spPr>
          <a:xfrm>
            <a:off x="4539062" y="1844020"/>
            <a:ext cx="633826" cy="358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RWL</a:t>
            </a:r>
          </a:p>
        </p:txBody>
      </p:sp>
      <p:sp>
        <p:nvSpPr>
          <p:cNvPr id="583" name="Straight Connector 163"/>
          <p:cNvSpPr/>
          <p:nvPr/>
        </p:nvSpPr>
        <p:spPr>
          <a:xfrm>
            <a:off x="5078608" y="3510822"/>
            <a:ext cx="3036868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84" name="TextBox 164"/>
          <p:cNvSpPr txBox="1"/>
          <p:nvPr/>
        </p:nvSpPr>
        <p:spPr>
          <a:xfrm>
            <a:off x="4539062" y="3319986"/>
            <a:ext cx="63382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RWL</a:t>
            </a:r>
          </a:p>
        </p:txBody>
      </p:sp>
      <p:sp>
        <p:nvSpPr>
          <p:cNvPr id="585" name="Straight Connector 165"/>
          <p:cNvSpPr/>
          <p:nvPr/>
        </p:nvSpPr>
        <p:spPr>
          <a:xfrm>
            <a:off x="5078614" y="1707970"/>
            <a:ext cx="3036868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86" name="TextBox 166"/>
          <p:cNvSpPr txBox="1"/>
          <p:nvPr/>
        </p:nvSpPr>
        <p:spPr>
          <a:xfrm>
            <a:off x="4539069" y="1517135"/>
            <a:ext cx="63382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RWL</a:t>
            </a:r>
          </a:p>
        </p:txBody>
      </p:sp>
      <p:sp>
        <p:nvSpPr>
          <p:cNvPr id="587" name="Straight Connector 167"/>
          <p:cNvSpPr/>
          <p:nvPr/>
        </p:nvSpPr>
        <p:spPr>
          <a:xfrm>
            <a:off x="5078614" y="3183937"/>
            <a:ext cx="3036868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88" name="TextBox 168"/>
          <p:cNvSpPr txBox="1"/>
          <p:nvPr/>
        </p:nvSpPr>
        <p:spPr>
          <a:xfrm>
            <a:off x="4539069" y="2993101"/>
            <a:ext cx="63382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RWL</a:t>
            </a:r>
          </a:p>
        </p:txBody>
      </p:sp>
      <p:sp>
        <p:nvSpPr>
          <p:cNvPr id="589" name="Straight Connector 169"/>
          <p:cNvSpPr/>
          <p:nvPr/>
        </p:nvSpPr>
        <p:spPr>
          <a:xfrm>
            <a:off x="5092076" y="1326299"/>
            <a:ext cx="3036867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0" name="TextBox 170"/>
          <p:cNvSpPr txBox="1"/>
          <p:nvPr/>
        </p:nvSpPr>
        <p:spPr>
          <a:xfrm>
            <a:off x="4552529" y="1135464"/>
            <a:ext cx="63382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RWL</a:t>
            </a:r>
          </a:p>
        </p:txBody>
      </p:sp>
      <p:sp>
        <p:nvSpPr>
          <p:cNvPr id="591" name="Straight Connector 171"/>
          <p:cNvSpPr/>
          <p:nvPr/>
        </p:nvSpPr>
        <p:spPr>
          <a:xfrm>
            <a:off x="5092076" y="2802265"/>
            <a:ext cx="3036867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2" name="TextBox 172"/>
          <p:cNvSpPr txBox="1"/>
          <p:nvPr/>
        </p:nvSpPr>
        <p:spPr>
          <a:xfrm>
            <a:off x="4552529" y="2611429"/>
            <a:ext cx="63382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RWL</a:t>
            </a:r>
          </a:p>
        </p:txBody>
      </p:sp>
      <p:sp>
        <p:nvSpPr>
          <p:cNvPr id="593" name="Straight Connector 175"/>
          <p:cNvSpPr/>
          <p:nvPr/>
        </p:nvSpPr>
        <p:spPr>
          <a:xfrm>
            <a:off x="5076413" y="5388466"/>
            <a:ext cx="3036867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4" name="TextBox 176"/>
          <p:cNvSpPr txBox="1"/>
          <p:nvPr/>
        </p:nvSpPr>
        <p:spPr>
          <a:xfrm>
            <a:off x="4459056" y="5197630"/>
            <a:ext cx="71163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WWL</a:t>
            </a:r>
          </a:p>
        </p:txBody>
      </p:sp>
      <p:sp>
        <p:nvSpPr>
          <p:cNvPr id="595" name="Straight Connector 177"/>
          <p:cNvSpPr/>
          <p:nvPr/>
        </p:nvSpPr>
        <p:spPr>
          <a:xfrm>
            <a:off x="5064929" y="5058579"/>
            <a:ext cx="3036868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6" name="TextBox 178"/>
          <p:cNvSpPr txBox="1"/>
          <p:nvPr/>
        </p:nvSpPr>
        <p:spPr>
          <a:xfrm>
            <a:off x="4447573" y="4867743"/>
            <a:ext cx="71163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WWL</a:t>
            </a:r>
          </a:p>
        </p:txBody>
      </p:sp>
      <p:sp>
        <p:nvSpPr>
          <p:cNvPr id="597" name="Straight Connector 181"/>
          <p:cNvSpPr/>
          <p:nvPr/>
        </p:nvSpPr>
        <p:spPr>
          <a:xfrm>
            <a:off x="5076413" y="4716353"/>
            <a:ext cx="3036867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8" name="TextBox 182"/>
          <p:cNvSpPr txBox="1"/>
          <p:nvPr/>
        </p:nvSpPr>
        <p:spPr>
          <a:xfrm>
            <a:off x="4459056" y="4525517"/>
            <a:ext cx="71163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WWL</a:t>
            </a:r>
          </a:p>
        </p:txBody>
      </p:sp>
      <p:sp>
        <p:nvSpPr>
          <p:cNvPr id="599" name="Straight Connector 183"/>
          <p:cNvSpPr/>
          <p:nvPr/>
        </p:nvSpPr>
        <p:spPr>
          <a:xfrm>
            <a:off x="5076413" y="4411633"/>
            <a:ext cx="3036867" cy="1"/>
          </a:xfrm>
          <a:prstGeom prst="line">
            <a:avLst/>
          </a:prstGeom>
          <a:ln w="28575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00" name="TextBox 184"/>
          <p:cNvSpPr txBox="1"/>
          <p:nvPr/>
        </p:nvSpPr>
        <p:spPr>
          <a:xfrm>
            <a:off x="4459056" y="4220798"/>
            <a:ext cx="71163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r>
              <a:t>WWL</a:t>
            </a:r>
          </a:p>
        </p:txBody>
      </p:sp>
      <p:grpSp>
        <p:nvGrpSpPr>
          <p:cNvPr id="605" name="Group 189"/>
          <p:cNvGrpSpPr/>
          <p:nvPr/>
        </p:nvGrpSpPr>
        <p:grpSpPr>
          <a:xfrm>
            <a:off x="5550565" y="5639015"/>
            <a:ext cx="2203478" cy="358832"/>
            <a:chOff x="0" y="0"/>
            <a:chExt cx="2203476" cy="358831"/>
          </a:xfrm>
        </p:grpSpPr>
        <p:sp>
          <p:nvSpPr>
            <p:cNvPr id="601" name="TextBox 185"/>
            <p:cNvSpPr txBox="1"/>
            <p:nvPr/>
          </p:nvSpPr>
          <p:spPr>
            <a:xfrm>
              <a:off x="0" y="690"/>
              <a:ext cx="34290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0</a:t>
              </a:r>
            </a:p>
          </p:txBody>
        </p:sp>
        <p:sp>
          <p:nvSpPr>
            <p:cNvPr id="602" name="TextBox 186"/>
            <p:cNvSpPr txBox="1"/>
            <p:nvPr/>
          </p:nvSpPr>
          <p:spPr>
            <a:xfrm>
              <a:off x="648079" y="690"/>
              <a:ext cx="34290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1</a:t>
              </a:r>
            </a:p>
          </p:txBody>
        </p:sp>
        <p:sp>
          <p:nvSpPr>
            <p:cNvPr id="603" name="TextBox 187"/>
            <p:cNvSpPr txBox="1"/>
            <p:nvPr/>
          </p:nvSpPr>
          <p:spPr>
            <a:xfrm>
              <a:off x="1283984" y="0"/>
              <a:ext cx="342900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1</a:t>
              </a:r>
            </a:p>
          </p:txBody>
        </p:sp>
        <p:sp>
          <p:nvSpPr>
            <p:cNvPr id="604" name="TextBox 188"/>
            <p:cNvSpPr txBox="1"/>
            <p:nvPr/>
          </p:nvSpPr>
          <p:spPr>
            <a:xfrm>
              <a:off x="1860577" y="0"/>
              <a:ext cx="342900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0</a:t>
              </a:r>
            </a:p>
          </p:txBody>
        </p:sp>
      </p:grpSp>
      <p:grpSp>
        <p:nvGrpSpPr>
          <p:cNvPr id="610" name="Group 190"/>
          <p:cNvGrpSpPr/>
          <p:nvPr/>
        </p:nvGrpSpPr>
        <p:grpSpPr>
          <a:xfrm>
            <a:off x="5550565" y="5622526"/>
            <a:ext cx="2203478" cy="358832"/>
            <a:chOff x="0" y="0"/>
            <a:chExt cx="2203476" cy="358831"/>
          </a:xfrm>
        </p:grpSpPr>
        <p:sp>
          <p:nvSpPr>
            <p:cNvPr id="606" name="TextBox 191"/>
            <p:cNvSpPr txBox="1"/>
            <p:nvPr/>
          </p:nvSpPr>
          <p:spPr>
            <a:xfrm>
              <a:off x="0" y="690"/>
              <a:ext cx="34290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0</a:t>
              </a:r>
            </a:p>
          </p:txBody>
        </p:sp>
        <p:sp>
          <p:nvSpPr>
            <p:cNvPr id="607" name="TextBox 192"/>
            <p:cNvSpPr txBox="1"/>
            <p:nvPr/>
          </p:nvSpPr>
          <p:spPr>
            <a:xfrm>
              <a:off x="648079" y="690"/>
              <a:ext cx="34290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0</a:t>
              </a:r>
            </a:p>
          </p:txBody>
        </p:sp>
        <p:sp>
          <p:nvSpPr>
            <p:cNvPr id="608" name="TextBox 193"/>
            <p:cNvSpPr txBox="1"/>
            <p:nvPr/>
          </p:nvSpPr>
          <p:spPr>
            <a:xfrm>
              <a:off x="1283984" y="0"/>
              <a:ext cx="342900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1</a:t>
              </a:r>
            </a:p>
          </p:txBody>
        </p:sp>
        <p:sp>
          <p:nvSpPr>
            <p:cNvPr id="609" name="TextBox 194"/>
            <p:cNvSpPr txBox="1"/>
            <p:nvPr/>
          </p:nvSpPr>
          <p:spPr>
            <a:xfrm>
              <a:off x="1860577" y="0"/>
              <a:ext cx="342900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0</a:t>
              </a:r>
            </a:p>
          </p:txBody>
        </p:sp>
      </p:grpSp>
      <p:grpSp>
        <p:nvGrpSpPr>
          <p:cNvPr id="615" name="Group 195"/>
          <p:cNvGrpSpPr/>
          <p:nvPr/>
        </p:nvGrpSpPr>
        <p:grpSpPr>
          <a:xfrm>
            <a:off x="5545987" y="5624688"/>
            <a:ext cx="2203478" cy="358832"/>
            <a:chOff x="0" y="0"/>
            <a:chExt cx="2203476" cy="358831"/>
          </a:xfrm>
        </p:grpSpPr>
        <p:sp>
          <p:nvSpPr>
            <p:cNvPr id="611" name="TextBox 196"/>
            <p:cNvSpPr txBox="1"/>
            <p:nvPr/>
          </p:nvSpPr>
          <p:spPr>
            <a:xfrm>
              <a:off x="0" y="690"/>
              <a:ext cx="34290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0</a:t>
              </a:r>
            </a:p>
          </p:txBody>
        </p:sp>
        <p:sp>
          <p:nvSpPr>
            <p:cNvPr id="612" name="TextBox 197"/>
            <p:cNvSpPr txBox="1"/>
            <p:nvPr/>
          </p:nvSpPr>
          <p:spPr>
            <a:xfrm>
              <a:off x="648079" y="690"/>
              <a:ext cx="34290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0</a:t>
              </a:r>
            </a:p>
          </p:txBody>
        </p:sp>
        <p:sp>
          <p:nvSpPr>
            <p:cNvPr id="613" name="TextBox 198"/>
            <p:cNvSpPr txBox="1"/>
            <p:nvPr/>
          </p:nvSpPr>
          <p:spPr>
            <a:xfrm>
              <a:off x="1283984" y="0"/>
              <a:ext cx="342900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0</a:t>
              </a:r>
            </a:p>
          </p:txBody>
        </p:sp>
        <p:sp>
          <p:nvSpPr>
            <p:cNvPr id="614" name="TextBox 199"/>
            <p:cNvSpPr txBox="1"/>
            <p:nvPr/>
          </p:nvSpPr>
          <p:spPr>
            <a:xfrm>
              <a:off x="1860577" y="0"/>
              <a:ext cx="342900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r>
                <a:t>0</a:t>
              </a:r>
            </a:p>
          </p:txBody>
        </p:sp>
      </p:grpSp>
      <p:sp>
        <p:nvSpPr>
          <p:cNvPr id="616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Addition</a:t>
            </a:r>
          </a:p>
        </p:txBody>
      </p:sp>
      <p:sp>
        <p:nvSpPr>
          <p:cNvPr id="617" name="TextBox 9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6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2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2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2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2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2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3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8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3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1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3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4" fill="hold"/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3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xit" presetSubtype="0" fill="hold" grpId="3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3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xit" presetSubtype="0" fill="hold" grpId="3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3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xit" presetSubtype="0" fill="hold" grpId="3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grpId="3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7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4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0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ntr" presetSubtype="0" fill="hold" grpId="4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3" fill="hold"/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4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6" fill="hold"/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xit" presetSubtype="0" fill="hold" grpId="4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grpId="4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3" fill="hold"/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4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6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entr" presetSubtype="0" fill="hold" grpId="4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9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ntr" presetSubtype="0" fill="hold" grpId="4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2" fill="hold"/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ntr" presetSubtype="0" fill="hold" grpId="4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5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4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8" fill="hold"/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" presetClass="entr" presetSubtype="0" fill="hold" grpId="5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1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" presetClass="exit" presetSubtype="0" fill="hold" grpId="5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5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" presetClass="exit" presetSubtype="0" fill="hold" grpId="5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grpId="5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" presetClass="exit" presetSubtype="0" fill="hold" grpId="5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xit" presetSubtype="0" fill="hold" grpId="5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" presetClass="entr" presetSubtype="0" fill="hold" grpId="5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4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" presetClass="entr" presetSubtype="0" fill="hold" grpId="5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7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grpId="5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0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1" presetClass="entr" presetSubtype="0" fill="hold" grpId="6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3" fill="hold"/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1" presetClass="entr" presetSubtype="0" fill="hold" grpId="6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" presetClass="entr" presetSubtype="0" fill="hold" grpId="6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0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1" presetClass="entr" presetSubtype="0" fill="hold" grpId="6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3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ntr" presetSubtype="0" fill="hold" grpId="6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6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1" presetClass="entr" presetSubtype="0" fill="hold" grpId="6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9" fill="hold"/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" presetClass="entr" presetSubtype="0" fill="hold" grpId="6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2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4" grpId="28" animBg="1" advAuto="0"/>
      <p:bldP spid="527" grpId="10" animBg="1" advAuto="0"/>
      <p:bldP spid="530" grpId="47" animBg="1" advAuto="0"/>
      <p:bldP spid="533" grpId="66" animBg="1" advAuto="0"/>
      <p:bldP spid="536" grpId="31" animBg="1" advAuto="0"/>
      <p:bldP spid="539" grpId="13" animBg="1" advAuto="0"/>
      <p:bldP spid="542" grpId="48" animBg="1" advAuto="0"/>
      <p:bldP spid="545" grpId="64" animBg="1" advAuto="0"/>
      <p:bldP spid="548" grpId="29" animBg="1" advAuto="0"/>
      <p:bldP spid="551" grpId="11" animBg="1" advAuto="0"/>
      <p:bldP spid="554" grpId="49" animBg="1" advAuto="0"/>
      <p:bldP spid="557" grpId="65" animBg="1" advAuto="0"/>
      <p:bldP spid="560" grpId="30" animBg="1" advAuto="0"/>
      <p:bldP spid="563" grpId="12" animBg="1" advAuto="0"/>
      <p:bldP spid="566" grpId="50" animBg="1" advAuto="0"/>
      <p:bldP spid="569" grpId="63" animBg="1" advAuto="0"/>
      <p:bldP spid="573" grpId="1" animBg="1" advAuto="0"/>
      <p:bldP spid="574" grpId="2" animBg="1" advAuto="0"/>
      <p:bldP spid="575" grpId="3" animBg="1" advAuto="0"/>
      <p:bldP spid="577" grpId="7" animBg="1" advAuto="0"/>
      <p:bldP spid="577" grpId="17" animBg="1" advAuto="0"/>
      <p:bldP spid="578" grpId="6" animBg="1" advAuto="0"/>
      <p:bldP spid="578" grpId="15" animBg="1" advAuto="0"/>
      <p:bldP spid="579" grpId="5" animBg="1" advAuto="0"/>
      <p:bldP spid="579" grpId="21" animBg="1" advAuto="0"/>
      <p:bldP spid="580" grpId="4" animBg="1" advAuto="0"/>
      <p:bldP spid="580" grpId="20" animBg="1" advAuto="0"/>
      <p:bldP spid="581" grpId="25" animBg="1" advAuto="0"/>
      <p:bldP spid="581" grpId="35" animBg="1" advAuto="0"/>
      <p:bldP spid="582" grpId="24" animBg="1" advAuto="0"/>
      <p:bldP spid="582" grpId="33" animBg="1" advAuto="0"/>
      <p:bldP spid="583" grpId="23" animBg="1" advAuto="0"/>
      <p:bldP spid="583" grpId="38" animBg="1" advAuto="0"/>
      <p:bldP spid="584" grpId="22" animBg="1" advAuto="0"/>
      <p:bldP spid="584" grpId="37" animBg="1" advAuto="0"/>
      <p:bldP spid="585" grpId="42" animBg="1" advAuto="0"/>
      <p:bldP spid="585" grpId="52" animBg="1" advAuto="0"/>
      <p:bldP spid="586" grpId="41" animBg="1" advAuto="0"/>
      <p:bldP spid="586" grpId="51" animBg="1" advAuto="0"/>
      <p:bldP spid="587" grpId="40" animBg="1" advAuto="0"/>
      <p:bldP spid="587" grpId="56" animBg="1" advAuto="0"/>
      <p:bldP spid="588" grpId="39" animBg="1" advAuto="0"/>
      <p:bldP spid="588" grpId="55" animBg="1" advAuto="0"/>
      <p:bldP spid="589" grpId="60" animBg="1" advAuto="0"/>
      <p:bldP spid="590" grpId="59" animBg="1" advAuto="0"/>
      <p:bldP spid="591" grpId="58" animBg="1" advAuto="0"/>
      <p:bldP spid="592" grpId="57" animBg="1" advAuto="0"/>
      <p:bldP spid="593" grpId="9" animBg="1" advAuto="0"/>
      <p:bldP spid="593" grpId="18" animBg="1" advAuto="0"/>
      <p:bldP spid="594" grpId="8" animBg="1" advAuto="0"/>
      <p:bldP spid="594" grpId="16" animBg="1" advAuto="0"/>
      <p:bldP spid="595" grpId="27" animBg="1" advAuto="0"/>
      <p:bldP spid="595" grpId="34" animBg="1" advAuto="0"/>
      <p:bldP spid="596" grpId="26" animBg="1" advAuto="0"/>
      <p:bldP spid="596" grpId="36" animBg="1" advAuto="0"/>
      <p:bldP spid="597" grpId="46" animBg="1" advAuto="0"/>
      <p:bldP spid="597" grpId="54" animBg="1" advAuto="0"/>
      <p:bldP spid="598" grpId="45" animBg="1" advAuto="0"/>
      <p:bldP spid="598" grpId="53" animBg="1" advAuto="0"/>
      <p:bldP spid="599" grpId="61" animBg="1" advAuto="0"/>
      <p:bldP spid="600" grpId="62" animBg="1" advAuto="0"/>
      <p:bldP spid="605" grpId="14" animBg="1" advAuto="0"/>
      <p:bldP spid="605" grpId="19" animBg="1" advAuto="0"/>
      <p:bldP spid="610" grpId="32" animBg="1" advAuto="0"/>
      <p:bldP spid="610" grpId="43" animBg="1" advAuto="0"/>
      <p:bldP spid="615" grpId="44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Text Placeholder 3"/>
          <p:cNvSpPr txBox="1"/>
          <p:nvPr/>
        </p:nvSpPr>
        <p:spPr>
          <a:xfrm>
            <a:off x="1792288" y="736600"/>
            <a:ext cx="982662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uFill>
                  <a:solidFill>
                    <a:srgbClr val="E47100"/>
                  </a:solidFill>
                </a:uFill>
                <a:latin typeface="ITC Franklin Gothic Std Heavy"/>
                <a:ea typeface="ITC Franklin Gothic Std Heavy"/>
                <a:cs typeface="ITC Franklin Gothic Std Heavy"/>
                <a:sym typeface="ITC Franklin Gothic Std Heavy"/>
              </a:defRPr>
            </a:lvl1pPr>
          </a:lstStyle>
          <a:p>
            <a:r>
              <a:t>Peripherals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22" name="Text Placeholder 2"/>
              <p:cNvSpPr txBox="1"/>
              <p:nvPr/>
            </p:nvSpPr>
            <p:spPr>
              <a:xfrm>
                <a:off x="1792288" y="1591945"/>
                <a:ext cx="5947713" cy="3552408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45719" rIns="45719">
                <a:spAutoFit/>
              </a:bodyPr>
              <a:lstStyle/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r>
                  <a:t>SRAM Array Peripherals (a)</a:t>
                </a:r>
                <a:endParaRPr sz="1400" b="1" cap="all">
                  <a:solidFill>
                    <a:srgbClr val="FFFFFF"/>
                  </a:solidFill>
                  <a:latin typeface="ITC Franklin Gothic Std Heavy"/>
                  <a:ea typeface="ITC Franklin Gothic Std Heavy"/>
                  <a:cs typeface="ITC Franklin Gothic Std Heavy"/>
                  <a:sym typeface="ITC Franklin Gothic Std Heavy"/>
                </a:endParaRPr>
              </a:p>
              <a:p>
                <a:pPr marL="800100" lvl="1" indent="-342900">
                  <a:lnSpc>
                    <a:spcPct val="90000"/>
                  </a:lnSpc>
                  <a:spcBef>
                    <a:spcPts val="500"/>
                  </a:spcBef>
                  <a:buSzPct val="100000"/>
                  <a:buFont typeface="Arial"/>
                  <a:buChar char="•"/>
                  <a:defRPr sz="2000"/>
                </a:pPr>
                <a:r>
                  <a:t>Compute the data and write back to bit lines:</a:t>
                </a:r>
                <a:endParaRPr sz="1500" b="1" cap="all">
                  <a:solidFill>
                    <a:srgbClr val="FFFFFF"/>
                  </a:solidFill>
                  <a:latin typeface="ITC Franklin Gothic Std Demi"/>
                  <a:ea typeface="ITC Franklin Gothic Std Demi"/>
                  <a:cs typeface="ITC Franklin Gothic Std Demi"/>
                  <a:sym typeface="ITC Franklin Gothic Std Demi"/>
                </a:endParaRPr>
              </a:p>
              <a:p>
                <a:pPr marL="1257300" lvl="2" indent="-342900">
                  <a:lnSpc>
                    <a:spcPct val="90000"/>
                  </a:lnSpc>
                  <a:spcBef>
                    <a:spcPts val="500"/>
                  </a:spcBef>
                  <a:buSzPct val="100000"/>
                  <a:buFont typeface="Arial"/>
                  <a:buChar char="•"/>
                  <a:defRPr sz="2000"/>
                </a:pPr>
                <a:r>
                  <a:t>Sum</a:t>
                </a:r>
                <a:endParaRPr sz="1500" b="1" cap="all">
                  <a:solidFill>
                    <a:srgbClr val="FFFFFF"/>
                  </a:solidFill>
                  <a:latin typeface="ITC Franklin Gothic Std Demi"/>
                  <a:ea typeface="ITC Franklin Gothic Std Demi"/>
                  <a:cs typeface="ITC Franklin Gothic Std Demi"/>
                  <a:sym typeface="ITC Franklin Gothic Std Demi"/>
                </a:endParaRPr>
              </a:p>
              <a:p>
                <a:pPr marL="1257300" lvl="2" indent="-342900">
                  <a:lnSpc>
                    <a:spcPct val="90000"/>
                  </a:lnSpc>
                  <a:spcBef>
                    <a:spcPts val="500"/>
                  </a:spcBef>
                  <a:buSzPct val="100000"/>
                  <a:buFont typeface="Arial"/>
                  <a:buChar char="•"/>
                  <a:defRPr sz="1500" b="1" cap="all">
                    <a:solidFill>
                      <a:srgbClr val="FFFFFF"/>
                    </a:solidFill>
                    <a:latin typeface="ITC Franklin Gothic Std Demi"/>
                    <a:ea typeface="ITC Franklin Gothic Std Demi"/>
                    <a:cs typeface="ITC Franklin Gothic Std Demi"/>
                    <a:sym typeface="ITC Franklin Gothic Std Demi"/>
                  </a:defRPr>
                </a:pPr>
                <a14:m>
                  <m:oMath xmlns:m="http://schemas.openxmlformats.org/officeDocument/2006/math">
                    <m:sSub>
                      <m:sSubPr>
                        <m:ctrlPr>
                          <a:rPr sz="1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𝐶𝑎𝑟𝑟𝑦</m:t>
                        </m:r>
                      </m:e>
                      <m:sub>
                        <m:r>
                          <a:rPr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</m:oMath>
                </a14:m>
                <a:endParaRPr sz="2000"/>
              </a:p>
              <a:p>
                <a:pPr marL="1371600" lvl="2" indent="-457200">
                  <a:lnSpc>
                    <a:spcPct val="90000"/>
                  </a:lnSpc>
                  <a:spcBef>
                    <a:spcPts val="500"/>
                  </a:spcBef>
                  <a:buSzPct val="100000"/>
                  <a:buFont typeface="Arial"/>
                  <a:buChar char="•"/>
                  <a:defRPr sz="1500" b="1" cap="all">
                    <a:solidFill>
                      <a:srgbClr val="FFFFFF"/>
                    </a:solidFill>
                    <a:latin typeface="ITC Franklin Gothic Std Demi"/>
                    <a:ea typeface="ITC Franklin Gothic Std Demi"/>
                    <a:cs typeface="ITC Franklin Gothic Std Demi"/>
                    <a:sym typeface="ITC Franklin Gothic Std Demi"/>
                  </a:defRPr>
                </a:pPr>
                <a14:m>
                  <m:oMath xmlns:m="http://schemas.openxmlformats.org/officeDocument/2006/math">
                    <m:sSub>
                      <m:sSubPr>
                        <m:ctrlPr>
                          <a:rPr sz="25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5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𝐷𝑎𝑡𝑎</m:t>
                        </m:r>
                      </m:e>
                      <m:sub>
                        <m:r>
                          <a:rPr sz="25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endParaRPr sz="2000"/>
              </a:p>
              <a:p>
                <a:pPr marL="1257300" lvl="2" indent="-342900">
                  <a:lnSpc>
                    <a:spcPct val="90000"/>
                  </a:lnSpc>
                  <a:spcBef>
                    <a:spcPts val="500"/>
                  </a:spcBef>
                  <a:buSzPct val="100000"/>
                  <a:buFont typeface="Arial"/>
                  <a:buChar char="•"/>
                  <a:defRPr sz="2000"/>
                </a:pPr>
                <a:r>
                  <a:t>Tag</a:t>
                </a:r>
                <a:endParaRPr sz="1500" b="1" cap="all">
                  <a:solidFill>
                    <a:srgbClr val="FFFFFF"/>
                  </a:solidFill>
                  <a:latin typeface="ITC Franklin Gothic Std Demi"/>
                  <a:ea typeface="ITC Franklin Gothic Std Demi"/>
                  <a:cs typeface="ITC Franklin Gothic Std Demi"/>
                  <a:sym typeface="ITC Franklin Gothic Std Demi"/>
                </a:endParaRPr>
              </a:p>
              <a:p>
                <a:pPr marL="457200" indent="-457200">
                  <a:lnSpc>
                    <a:spcPct val="140000"/>
                  </a:lnSpc>
                  <a:spcBef>
                    <a:spcPts val="1000"/>
                  </a:spcBef>
                  <a:buSzPct val="100000"/>
                  <a:buFont typeface="Arial"/>
                  <a:buChar char="•"/>
                  <a:defRPr sz="2000"/>
                </a:pPr>
                <a:r>
                  <a:t>Transpose Memory Units (TMU) (b)</a:t>
                </a:r>
                <a:endParaRPr sz="1400" b="1" cap="all">
                  <a:solidFill>
                    <a:srgbClr val="FFFFFF"/>
                  </a:solidFill>
                  <a:latin typeface="ITC Franklin Gothic Std Heavy"/>
                  <a:ea typeface="ITC Franklin Gothic Std Heavy"/>
                  <a:cs typeface="ITC Franklin Gothic Std Heavy"/>
                  <a:sym typeface="ITC Franklin Gothic Std Heavy"/>
                </a:endParaRPr>
              </a:p>
              <a:p>
                <a:pPr marL="800100" lvl="1" indent="-342900">
                  <a:lnSpc>
                    <a:spcPct val="90000"/>
                  </a:lnSpc>
                  <a:spcBef>
                    <a:spcPts val="500"/>
                  </a:spcBef>
                  <a:buSzPct val="100000"/>
                  <a:buFont typeface="Arial"/>
                  <a:buChar char="•"/>
                  <a:defRPr sz="2000"/>
                </a:pPr>
                <a:r>
                  <a:t>Convert regular layout data into the transpose layout, or vice-versa.</a:t>
                </a:r>
              </a:p>
            </p:txBody>
          </p:sp>
        </mc:Choice>
        <mc:Fallback>
          <p:sp>
            <p:nvSpPr>
              <p:cNvPr id="622" name="Tex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2288" y="1591945"/>
                <a:ext cx="5947713" cy="3552408"/>
              </a:xfrm>
              <a:prstGeom prst="rect">
                <a:avLst/>
              </a:prstGeom>
              <a:blipFill>
                <a:blip r:embed="rId2"/>
                <a:stretch>
                  <a:fillRect l="-1493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23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26214" y="944880"/>
            <a:ext cx="2820595" cy="2838334"/>
          </a:xfrm>
          <a:prstGeom prst="rect">
            <a:avLst/>
          </a:prstGeom>
          <a:ln w="12700">
            <a:miter lim="400000"/>
          </a:ln>
        </p:spPr>
      </p:pic>
      <p:pic>
        <p:nvPicPr>
          <p:cNvPr id="624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39999" y="4078863"/>
            <a:ext cx="3964803" cy="1747201"/>
          </a:xfrm>
          <a:prstGeom prst="rect">
            <a:avLst/>
          </a:prstGeom>
          <a:ln w="12700">
            <a:miter lim="400000"/>
          </a:ln>
        </p:spPr>
      </p:pic>
      <p:sp>
        <p:nvSpPr>
          <p:cNvPr id="625" name="Rectangle 1"/>
          <p:cNvSpPr txBox="1"/>
          <p:nvPr/>
        </p:nvSpPr>
        <p:spPr>
          <a:xfrm>
            <a:off x="9580071" y="3709530"/>
            <a:ext cx="392124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(a)</a:t>
            </a:r>
          </a:p>
        </p:txBody>
      </p:sp>
      <p:sp>
        <p:nvSpPr>
          <p:cNvPr id="626" name="Rectangle 2"/>
          <p:cNvSpPr txBox="1"/>
          <p:nvPr/>
        </p:nvSpPr>
        <p:spPr>
          <a:xfrm>
            <a:off x="9636511" y="5630843"/>
            <a:ext cx="399379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(b)</a:t>
            </a:r>
          </a:p>
        </p:txBody>
      </p:sp>
      <p:sp>
        <p:nvSpPr>
          <p:cNvPr id="627" name="TextBox 9"/>
          <p:cNvSpPr txBox="1"/>
          <p:nvPr/>
        </p:nvSpPr>
        <p:spPr>
          <a:xfrm>
            <a:off x="10868025" y="5676900"/>
            <a:ext cx="371475" cy="29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808080"/>
                </a:solidFill>
              </a:defRPr>
            </a:lvl1pPr>
          </a:lstStyle>
          <a:p>
            <a:r>
              <a:t>7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Title Page 1">
  <a:themeElements>
    <a:clrScheme name="Title Page 1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Title Page 1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itle Page 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itle Page 1">
  <a:themeElements>
    <a:clrScheme name="Title Page 1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Title Page 1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itle Page 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655</Words>
  <Application>Microsoft Macintosh PowerPoint</Application>
  <PresentationFormat>Widescreen</PresentationFormat>
  <Paragraphs>305</Paragraphs>
  <Slides>21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ITC Franklin Gothic Std Book</vt:lpstr>
      <vt:lpstr>ITC Franklin Gothic Std Demi</vt:lpstr>
      <vt:lpstr>ITC Franklin Gothic Std Heavy</vt:lpstr>
      <vt:lpstr>Arial</vt:lpstr>
      <vt:lpstr>Calibri</vt:lpstr>
      <vt:lpstr>Calibri Light</vt:lpstr>
      <vt:lpstr>Cambria Math</vt:lpstr>
      <vt:lpstr>Title Page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Xie Pengbei</cp:lastModifiedBy>
  <cp:revision>1</cp:revision>
  <dcterms:modified xsi:type="dcterms:W3CDTF">2019-08-13T03:57:22Z</dcterms:modified>
</cp:coreProperties>
</file>